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5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5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5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5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5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5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56.xml" ContentType="application/vnd.openxmlformats-officedocument.presentationml.notesSlide+xml"/>
  <Override PartName="/ppt/tags/tag86.xml" ContentType="application/vnd.openxmlformats-officedocument.presentationml.tags+xml"/>
  <Override PartName="/ppt/notesSlides/notesSlide57.xml" ContentType="application/vnd.openxmlformats-officedocument.presentationml.notesSlide+xml"/>
  <Override PartName="/ppt/tags/tag8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6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6" r:id="rId1"/>
    <p:sldMasterId id="2147483730" r:id="rId2"/>
  </p:sldMasterIdLst>
  <p:notesMasterIdLst>
    <p:notesMasterId r:id="rId114"/>
  </p:notesMasterIdLst>
  <p:handoutMasterIdLst>
    <p:handoutMasterId r:id="rId115"/>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437" r:id="rId50"/>
    <p:sldId id="438" r:id="rId51"/>
    <p:sldId id="439" r:id="rId52"/>
    <p:sldId id="440" r:id="rId53"/>
    <p:sldId id="496" r:id="rId54"/>
    <p:sldId id="467" r:id="rId55"/>
    <p:sldId id="500" r:id="rId56"/>
    <p:sldId id="434" r:id="rId57"/>
    <p:sldId id="466" r:id="rId58"/>
    <p:sldId id="448" r:id="rId59"/>
    <p:sldId id="519" r:id="rId60"/>
    <p:sldId id="517" r:id="rId61"/>
    <p:sldId id="520" r:id="rId62"/>
    <p:sldId id="470" r:id="rId63"/>
    <p:sldId id="469" r:id="rId64"/>
    <p:sldId id="485" r:id="rId65"/>
    <p:sldId id="512" r:id="rId66"/>
    <p:sldId id="472" r:id="rId67"/>
    <p:sldId id="508" r:id="rId68"/>
    <p:sldId id="269" r:id="rId69"/>
    <p:sldId id="524" r:id="rId70"/>
    <p:sldId id="533" r:id="rId71"/>
    <p:sldId id="538" r:id="rId72"/>
    <p:sldId id="539" r:id="rId73"/>
    <p:sldId id="535" r:id="rId74"/>
    <p:sldId id="540" r:id="rId75"/>
    <p:sldId id="545" r:id="rId76"/>
    <p:sldId id="537" r:id="rId77"/>
    <p:sldId id="536" r:id="rId78"/>
    <p:sldId id="427" r:id="rId79"/>
    <p:sldId id="553" r:id="rId80"/>
    <p:sldId id="549" r:id="rId81"/>
    <p:sldId id="342" r:id="rId82"/>
    <p:sldId id="307" r:id="rId83"/>
    <p:sldId id="426" r:id="rId84"/>
    <p:sldId id="276" r:id="rId85"/>
    <p:sldId id="257" r:id="rId86"/>
    <p:sldId id="287" r:id="rId87"/>
    <p:sldId id="289" r:id="rId88"/>
    <p:sldId id="550" r:id="rId89"/>
    <p:sldId id="354" r:id="rId90"/>
    <p:sldId id="355" r:id="rId91"/>
    <p:sldId id="283" r:id="rId92"/>
    <p:sldId id="284" r:id="rId93"/>
    <p:sldId id="511" r:id="rId94"/>
    <p:sldId id="335" r:id="rId95"/>
    <p:sldId id="474" r:id="rId96"/>
    <p:sldId id="489" r:id="rId97"/>
    <p:sldId id="547" r:id="rId98"/>
    <p:sldId id="542" r:id="rId99"/>
    <p:sldId id="543" r:id="rId100"/>
    <p:sldId id="544" r:id="rId101"/>
    <p:sldId id="546" r:id="rId102"/>
    <p:sldId id="490" r:id="rId103"/>
    <p:sldId id="491" r:id="rId104"/>
    <p:sldId id="531" r:id="rId105"/>
    <p:sldId id="541" r:id="rId106"/>
    <p:sldId id="380" r:id="rId107"/>
    <p:sldId id="532" r:id="rId108"/>
    <p:sldId id="475" r:id="rId109"/>
    <p:sldId id="471" r:id="rId110"/>
    <p:sldId id="468" r:id="rId111"/>
    <p:sldId id="446" r:id="rId112"/>
    <p:sldId id="447" r:id="rId113"/>
  </p:sldIdLst>
  <p:sldSz cx="9144000" cy="6858000" type="screen4x3"/>
  <p:notesSz cx="7315200" cy="9601200"/>
  <p:embeddedFontLst>
    <p:embeddedFont>
      <p:font typeface="Candara" panose="020E0502030303020204" pitchFamily="34" charset="0"/>
      <p:regular r:id="rId116"/>
      <p:bold r:id="rId117"/>
      <p:italic r:id="rId118"/>
      <p:boldItalic r:id="rId119"/>
    </p:embeddedFont>
    <p:embeddedFont>
      <p:font typeface="Calibri" panose="020F0502020204030204" pitchFamily="34" charset="0"/>
      <p:regular r:id="rId120"/>
      <p:bold r:id="rId121"/>
      <p:italic r:id="rId122"/>
      <p:boldItalic r:id="rId123"/>
    </p:embeddedFont>
    <p:embeddedFont>
      <p:font typeface="Cambria Math" panose="02040503050406030204" pitchFamily="18" charset="0"/>
      <p:regular r:id="rId124"/>
    </p:embeddedFont>
    <p:embeddedFont>
      <p:font typeface="Book Antiqua" panose="02040602050305030304" pitchFamily="18" charset="0"/>
      <p:regular r:id="rId125"/>
      <p:bold r:id="rId126"/>
      <p:italic r:id="rId127"/>
      <p:boldItalic r:id="rId128"/>
    </p:embeddedFont>
    <p:embeddedFont>
      <p:font typeface="Helvetica" panose="020B0604020202020204" pitchFamily="34" charset="0"/>
      <p:regular r:id="rId129"/>
      <p:bold r:id="rId130"/>
      <p:italic r:id="rId131"/>
      <p:boldItalic r:id="rId132"/>
    </p:embeddedFont>
    <p:embeddedFont>
      <p:font typeface="Century Gothic" panose="020B0502020202020204" pitchFamily="34" charset="0"/>
      <p:regular r:id="rId133"/>
      <p:bold r:id="rId134"/>
      <p:italic r:id="rId135"/>
      <p:boldItalic r:id="rId136"/>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6" autoAdjust="0"/>
    <p:restoredTop sz="75953" autoAdjust="0"/>
  </p:normalViewPr>
  <p:slideViewPr>
    <p:cSldViewPr snapToGrid="0">
      <p:cViewPr varScale="1">
        <p:scale>
          <a:sx n="77" d="100"/>
          <a:sy n="77" d="100"/>
        </p:scale>
        <p:origin x="1037" y="72"/>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p:scale>
        <a:sx n="100" d="100"/>
        <a:sy n="100" d="100"/>
      </p:scale>
      <p:origin x="0" y="-111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8.fntdata"/><Relationship Id="rId128"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3.fntdata"/><Relationship Id="rId134" Type="http://schemas.openxmlformats.org/officeDocument/2006/relationships/font" Target="fonts/font19.fntdata"/><Relationship Id="rId139"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9.fntdata"/><Relationship Id="rId129" Type="http://schemas.openxmlformats.org/officeDocument/2006/relationships/font" Target="fonts/font14.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openxmlformats.org/officeDocument/2006/relationships/font" Target="fonts/font4.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5.fntdata"/><Relationship Id="rId135" Type="http://schemas.openxmlformats.org/officeDocument/2006/relationships/font" Target="fonts/font20.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5.fntdata"/><Relationship Id="rId125"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handoutMaster" Target="handoutMasters/handoutMaster1.xml"/><Relationship Id="rId131" Type="http://schemas.openxmlformats.org/officeDocument/2006/relationships/font" Target="fonts/font16.fntdata"/><Relationship Id="rId136" Type="http://schemas.openxmlformats.org/officeDocument/2006/relationships/font" Target="fonts/font21.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fntdata"/><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7.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 happens if we have an </a:t>
            </a:r>
            <a:r>
              <a:rPr lang="en-US" baseline="0" dirty="0" err="1" smtClean="0"/>
              <a:t>upflow</a:t>
            </a:r>
            <a:r>
              <a:rPr lang="en-US" baseline="0" dirty="0" smtClean="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Dirty</a:t>
            </a:r>
            <a:r>
              <a:rPr lang="en-US" baseline="0" dirty="0" smtClean="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55</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67</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filtered</a:t>
            </a:r>
            <a:r>
              <a:rPr lang="en-US" baseline="0" dirty="0" smtClean="0"/>
              <a:t> water turbidity independent of raw water turbidity?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88652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80</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81</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82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83</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84</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86</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87</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88</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89</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90</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91</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93</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be</a:t>
            </a:r>
          </a:p>
          <a:p>
            <a:r>
              <a:rPr lang="en-US" dirty="0"/>
              <a:t>http://designserver.cee.cornell.edu/aguaclaracode/FiltrationModel.xmcden flocculated or attachment is poor</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94</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Gravity is very important for these dense particles</a:t>
            </a:r>
          </a:p>
          <a:p>
            <a:r>
              <a:rPr lang="en-US" dirty="0"/>
              <a:t>http://designserver.cee.cornell.edu/aguaclaracode/FiltrationModel.xmcd</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http://designserver.cee.cornell.edu/aguaclaracode/FiltrationModel.xmcd</a:t>
            </a:r>
          </a:p>
          <a:p>
            <a:r>
              <a:rPr lang="en-US" dirty="0"/>
              <a:t>I see this as a big mystery. If</a:t>
            </a:r>
            <a:r>
              <a:rPr lang="en-US" baseline="0" dirty="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102</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a:t>
            </a:r>
            <a:r>
              <a:rPr lang="en-US" dirty="0" err="1"/>
              <a:t>Hsun</a:t>
            </a:r>
            <a:r>
              <a:rPr lang="en-US" dirty="0"/>
              <a:t> Lin</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105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108</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109</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55.wmf"/><Relationship Id="rId4" Type="http://schemas.openxmlformats.org/officeDocument/2006/relationships/oleObject" Target="file:///C:\Users\mw24\Documents\AguaClara%20Code\FiltrationModel.xmcd\Selection%201035%202011%201443%202392"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tags" Target="../tags/tag93.xml"/><Relationship Id="rId7" Type="http://schemas.openxmlformats.org/officeDocument/2006/relationships/oleObject" Target="file:///C:\Users\mw24\Google%20Drive\Mathcad%2015%20files\filtration%20particle%20size%20distribution.xmcd\Selection%2091%20843%20565%201200" TargetMode="External"/><Relationship Id="rId12" Type="http://schemas.openxmlformats.org/officeDocument/2006/relationships/image" Target="../media/image160.png"/><Relationship Id="rId2" Type="http://schemas.openxmlformats.org/officeDocument/2006/relationships/tags" Target="../tags/tag92.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59.png"/><Relationship Id="rId5" Type="http://schemas.openxmlformats.org/officeDocument/2006/relationships/tags" Target="../tags/tag95.xml"/><Relationship Id="rId10" Type="http://schemas.openxmlformats.org/officeDocument/2006/relationships/image" Target="../media/image158.png"/><Relationship Id="rId4" Type="http://schemas.openxmlformats.org/officeDocument/2006/relationships/tags" Target="../tags/tag94.xml"/><Relationship Id="rId9" Type="http://schemas.openxmlformats.org/officeDocument/2006/relationships/image" Target="../media/image157.png"/></Relationships>
</file>

<file path=ppt/slides/_rels/slide104.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162.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51.png"/><Relationship Id="rId5" Type="http://schemas.openxmlformats.org/officeDocument/2006/relationships/image" Target="../media/image161.png"/><Relationship Id="rId4"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164.png"/><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2.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165.png"/></Relationships>
</file>

<file path=ppt/slides/_rels/slide10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167.emf"/><Relationship Id="rId18" Type="http://schemas.openxmlformats.org/officeDocument/2006/relationships/image" Target="../media/image172.png"/><Relationship Id="rId3" Type="http://schemas.openxmlformats.org/officeDocument/2006/relationships/tags" Target="../tags/tag103.xml"/><Relationship Id="rId21" Type="http://schemas.openxmlformats.org/officeDocument/2006/relationships/image" Target="../media/image175.png"/><Relationship Id="rId7" Type="http://schemas.openxmlformats.org/officeDocument/2006/relationships/tags" Target="../tags/tag107.xml"/><Relationship Id="rId12" Type="http://schemas.openxmlformats.org/officeDocument/2006/relationships/image" Target="../media/image166.png"/><Relationship Id="rId17" Type="http://schemas.openxmlformats.org/officeDocument/2006/relationships/image" Target="../media/image171.png"/><Relationship Id="rId2" Type="http://schemas.openxmlformats.org/officeDocument/2006/relationships/tags" Target="../tags/tag102.xml"/><Relationship Id="rId16" Type="http://schemas.openxmlformats.org/officeDocument/2006/relationships/image" Target="../media/image170.png"/><Relationship Id="rId20" Type="http://schemas.openxmlformats.org/officeDocument/2006/relationships/image" Target="../media/image174.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slideLayout" Target="../slideLayouts/slideLayout15.xml"/><Relationship Id="rId5" Type="http://schemas.openxmlformats.org/officeDocument/2006/relationships/tags" Target="../tags/tag105.xml"/><Relationship Id="rId15" Type="http://schemas.openxmlformats.org/officeDocument/2006/relationships/image" Target="../media/image169.png"/><Relationship Id="rId10" Type="http://schemas.openxmlformats.org/officeDocument/2006/relationships/tags" Target="../tags/tag110.xml"/><Relationship Id="rId19" Type="http://schemas.openxmlformats.org/officeDocument/2006/relationships/image" Target="../media/image173.png"/><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media/image168.png"/><Relationship Id="rId22" Type="http://schemas.openxmlformats.org/officeDocument/2006/relationships/image" Target="../media/image176.png"/></Relationships>
</file>

<file path=ppt/slides/_rels/slide111.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tags" Target="../tags/tag113.xml"/><Relationship Id="rId7" Type="http://schemas.openxmlformats.org/officeDocument/2006/relationships/image" Target="../media/image167.emf"/><Relationship Id="rId12" Type="http://schemas.openxmlformats.org/officeDocument/2006/relationships/image" Target="../media/image181.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Layout" Target="../slideLayouts/slideLayout19.xml"/><Relationship Id="rId11" Type="http://schemas.openxmlformats.org/officeDocument/2006/relationships/image" Target="../media/image179.png"/><Relationship Id="rId5" Type="http://schemas.openxmlformats.org/officeDocument/2006/relationships/tags" Target="../tags/tag115.xml"/><Relationship Id="rId10" Type="http://schemas.openxmlformats.org/officeDocument/2006/relationships/image" Target="../media/image178.png"/><Relationship Id="rId4" Type="http://schemas.openxmlformats.org/officeDocument/2006/relationships/tags" Target="../tags/tag114.xml"/><Relationship Id="rId9" Type="http://schemas.openxmlformats.org/officeDocument/2006/relationships/image" Target="../media/image17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9.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10.xm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3.xml"/><Relationship Id="rId7" Type="http://schemas.openxmlformats.org/officeDocument/2006/relationships/image" Target="../media/image4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6.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5.png"/><Relationship Id="rId3" Type="http://schemas.openxmlformats.org/officeDocument/2006/relationships/tags" Target="../tags/tag16.xml"/><Relationship Id="rId21" Type="http://schemas.openxmlformats.org/officeDocument/2006/relationships/image" Target="../media/image50.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4.png"/><Relationship Id="rId2" Type="http://schemas.openxmlformats.org/officeDocument/2006/relationships/tags" Target="../tags/tag15.xml"/><Relationship Id="rId20" Type="http://schemas.openxmlformats.org/officeDocument/2006/relationships/image" Target="../media/image40.emf"/><Relationship Id="rId29" Type="http://schemas.openxmlformats.org/officeDocument/2006/relationships/image" Target="../media/image5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tags" Target="../tags/tag18.xml"/><Relationship Id="rId15" Type="http://schemas.openxmlformats.org/officeDocument/2006/relationships/image" Target="../media/image49.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0.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8.xml"/><Relationship Id="rId7" Type="http://schemas.openxmlformats.org/officeDocument/2006/relationships/image" Target="../media/image6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4.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png"/><Relationship Id="rId4" Type="http://schemas.openxmlformats.org/officeDocument/2006/relationships/tags" Target="../tags/tag29.xml"/><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tags" Target="../tags/tag31.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8.png"/><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notesSlide" Target="../notesSlides/notesSlide25.xml"/><Relationship Id="rId11" Type="http://schemas.openxmlformats.org/officeDocument/2006/relationships/image" Target="../media/image44.png"/><Relationship Id="rId5" Type="http://schemas.openxmlformats.org/officeDocument/2006/relationships/slideLayout" Target="../slideLayouts/slideLayout19.xml"/><Relationship Id="rId10" Type="http://schemas.openxmlformats.org/officeDocument/2006/relationships/image" Target="../media/image67.png"/><Relationship Id="rId4" Type="http://schemas.openxmlformats.org/officeDocument/2006/relationships/tags" Target="../tags/tag32.xml"/><Relationship Id="rId9"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5.xml"/><Relationship Id="rId5" Type="http://schemas.openxmlformats.org/officeDocument/2006/relationships/image" Target="../media/image40.emf"/><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png"/><Relationship Id="rId3" Type="http://schemas.openxmlformats.org/officeDocument/2006/relationships/tags" Target="../tags/tag34.xml"/><Relationship Id="rId7" Type="http://schemas.openxmlformats.org/officeDocument/2006/relationships/image" Target="../media/image72.png"/><Relationship Id="rId12" Type="http://schemas.openxmlformats.org/officeDocument/2006/relationships/image" Target="../media/image53.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4.png"/><Relationship Id="rId5" Type="http://schemas.openxmlformats.org/officeDocument/2006/relationships/tags" Target="../tags/tag36.xml"/><Relationship Id="rId10" Type="http://schemas.openxmlformats.org/officeDocument/2006/relationships/image" Target="../media/image49.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8.png"/><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42.xml"/><Relationship Id="rId7" Type="http://schemas.openxmlformats.org/officeDocument/2006/relationships/image" Target="../media/image79.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9.jpeg"/><Relationship Id="rId5" Type="http://schemas.openxmlformats.org/officeDocument/2006/relationships/notesSlide" Target="../notesSlides/notesSlide29.xml"/><Relationship Id="rId4" Type="http://schemas.openxmlformats.org/officeDocument/2006/relationships/slideLayout" Target="../slideLayouts/slideLayout15.xml"/><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5.xml"/><Relationship Id="rId4" Type="http://schemas.openxmlformats.org/officeDocument/2006/relationships/image" Target="../media/image84.jpeg"/></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6.png"/><Relationship Id="rId5" Type="http://schemas.openxmlformats.org/officeDocument/2006/relationships/image" Target="../media/image49.jpeg"/><Relationship Id="rId4"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88.png"/><Relationship Id="rId4" Type="http://schemas.openxmlformats.org/officeDocument/2006/relationships/image" Target="../media/image49.jpeg"/></Relationships>
</file>

<file path=ppt/slides/_rels/slide54.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9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40.xml"/><Relationship Id="rId13" Type="http://schemas.openxmlformats.org/officeDocument/2006/relationships/image" Target="../media/image97.png"/><Relationship Id="rId3" Type="http://schemas.openxmlformats.org/officeDocument/2006/relationships/tags" Target="../tags/tag49.xml"/><Relationship Id="rId7" Type="http://schemas.openxmlformats.org/officeDocument/2006/relationships/slideLayout" Target="../slideLayouts/slideLayout7.xml"/><Relationship Id="rId12" Type="http://schemas.openxmlformats.org/officeDocument/2006/relationships/image" Target="../media/image8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96.png"/><Relationship Id="rId5" Type="http://schemas.openxmlformats.org/officeDocument/2006/relationships/tags" Target="../tags/tag51.xml"/><Relationship Id="rId15" Type="http://schemas.openxmlformats.org/officeDocument/2006/relationships/image" Target="../media/image99.png"/><Relationship Id="rId10" Type="http://schemas.openxmlformats.org/officeDocument/2006/relationships/image" Target="../media/image95.png"/><Relationship Id="rId4" Type="http://schemas.openxmlformats.org/officeDocument/2006/relationships/tags" Target="../tags/tag50.xml"/><Relationship Id="rId9" Type="http://schemas.openxmlformats.org/officeDocument/2006/relationships/image" Target="../media/image49.jpeg"/><Relationship Id="rId1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04.jpeg"/><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11.emf"/><Relationship Id="rId4" Type="http://schemas.openxmlformats.org/officeDocument/2006/relationships/oleObject" Target="../embeddings/oleObject2.bin"/></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notesSlide" Target="../notesSlides/notesSlide50.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notesSlide" Target="../notesSlides/notesSlide51.xml"/></Relationships>
</file>

<file path=ppt/slides/_rels/slide87.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slideLayout" Target="../slideLayouts/slideLayout15.xml"/><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tags" Target="../tags/tag59.xml"/><Relationship Id="rId21" Type="http://schemas.openxmlformats.org/officeDocument/2006/relationships/image" Target="../media/image122.png"/><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tags" Target="../tags/tag58.xml"/><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24" Type="http://schemas.openxmlformats.org/officeDocument/2006/relationships/image" Target="../media/image125.png"/><Relationship Id="rId5" Type="http://schemas.openxmlformats.org/officeDocument/2006/relationships/tags" Target="../tags/tag61.xml"/><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tags" Target="../tags/tag66.xml"/><Relationship Id="rId19" Type="http://schemas.openxmlformats.org/officeDocument/2006/relationships/image" Target="../media/image120.png"/><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notesSlide" Target="../notesSlides/notesSlide52.xml"/><Relationship Id="rId22" Type="http://schemas.openxmlformats.org/officeDocument/2006/relationships/image" Target="../media/image123.png"/></Relationships>
</file>

<file path=ppt/slides/_rels/slide88.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tags" Target="../tags/tag70.xml"/><Relationship Id="rId16" Type="http://schemas.openxmlformats.org/officeDocument/2006/relationships/image" Target="../media/image133.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128.png"/><Relationship Id="rId5" Type="http://schemas.openxmlformats.org/officeDocument/2006/relationships/tags" Target="../tags/tag73.xml"/><Relationship Id="rId15" Type="http://schemas.openxmlformats.org/officeDocument/2006/relationships/image" Target="../media/image132.png"/><Relationship Id="rId10" Type="http://schemas.openxmlformats.org/officeDocument/2006/relationships/notesSlide" Target="../notesSlides/notesSlide53.xml"/><Relationship Id="rId4" Type="http://schemas.openxmlformats.org/officeDocument/2006/relationships/tags" Target="../tags/tag72.xml"/><Relationship Id="rId9" Type="http://schemas.openxmlformats.org/officeDocument/2006/relationships/slideLayout" Target="../slideLayouts/slideLayout15.xml"/><Relationship Id="rId14" Type="http://schemas.openxmlformats.org/officeDocument/2006/relationships/image" Target="../media/image131.png"/></Relationships>
</file>

<file path=ppt/slides/_rels/slide8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79.xml"/><Relationship Id="rId7" Type="http://schemas.openxmlformats.org/officeDocument/2006/relationships/image" Target="../media/image136.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54.xml"/><Relationship Id="rId5" Type="http://schemas.openxmlformats.org/officeDocument/2006/relationships/slideLayout" Target="../slideLayouts/slideLayout19.xml"/><Relationship Id="rId10" Type="http://schemas.openxmlformats.org/officeDocument/2006/relationships/image" Target="../media/image138.png"/><Relationship Id="rId4" Type="http://schemas.openxmlformats.org/officeDocument/2006/relationships/tags" Target="../tags/tag80.xml"/><Relationship Id="rId9"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tags" Target="../tags/tag83.xml"/><Relationship Id="rId7" Type="http://schemas.openxmlformats.org/officeDocument/2006/relationships/image" Target="../media/image139.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80.png"/><Relationship Id="rId5" Type="http://schemas.openxmlformats.org/officeDocument/2006/relationships/notesSlide" Target="../notesSlides/notesSlide55.xml"/><Relationship Id="rId4" Type="http://schemas.openxmlformats.org/officeDocument/2006/relationships/slideLayout" Target="../slideLayouts/slideLayout15.xml"/><Relationship Id="rId9" Type="http://schemas.openxmlformats.org/officeDocument/2006/relationships/image" Target="../media/image141.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notesSlide" Target="../notesSlides/notesSlide5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9.xml"/><Relationship Id="rId1" Type="http://schemas.openxmlformats.org/officeDocument/2006/relationships/tags" Target="../tags/tag86.xml"/><Relationship Id="rId5" Type="http://schemas.openxmlformats.org/officeDocument/2006/relationships/image" Target="../media/image145.wmf"/><Relationship Id="rId4" Type="http://schemas.openxmlformats.org/officeDocument/2006/relationships/image" Target="../media/image14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9.xml"/><Relationship Id="rId1" Type="http://schemas.openxmlformats.org/officeDocument/2006/relationships/tags" Target="../tags/tag87.xml"/><Relationship Id="rId5" Type="http://schemas.openxmlformats.org/officeDocument/2006/relationships/image" Target="../media/image147.emf"/><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148.wmf"/><Relationship Id="rId4" Type="http://schemas.openxmlformats.org/officeDocument/2006/relationships/oleObject" Target="file:///C:\Users\mw24\Documents\Final%20Designs\FiltrationModel.xmcd\Selection%20459%202011%20887%202392"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5.xml"/><Relationship Id="rId1" Type="http://schemas.openxmlformats.org/officeDocument/2006/relationships/tags" Target="../tags/tag88.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89.xml"/><Relationship Id="rId1" Type="http://schemas.openxmlformats.org/officeDocument/2006/relationships/vmlDrawing" Target="../drawings/vmlDrawing5.vml"/><Relationship Id="rId6" Type="http://schemas.openxmlformats.org/officeDocument/2006/relationships/image" Target="../media/image151.png"/><Relationship Id="rId5" Type="http://schemas.openxmlformats.org/officeDocument/2006/relationships/image" Target="../media/image150.wmf"/><Relationship Id="rId4" Type="http://schemas.openxmlformats.org/officeDocument/2006/relationships/oleObject" Target="file:///C:\Users\mw24\Google%20Drive\4540\Homework%2016\DC%20Filtration%20solution.xmcd\Selection%2075%206851%20509%207176" TargetMode="External"/></Relationships>
</file>

<file path=ppt/slides/_rels/slide9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tags" Target="../tags/tag91.xml"/><Relationship Id="rId7" Type="http://schemas.openxmlformats.org/officeDocument/2006/relationships/image" Target="../media/image153.png"/><Relationship Id="rId2" Type="http://schemas.openxmlformats.org/officeDocument/2006/relationships/tags" Target="../tags/tag90.xml"/><Relationship Id="rId1" Type="http://schemas.openxmlformats.org/officeDocument/2006/relationships/vmlDrawing" Target="../drawings/vmlDrawing6.vml"/><Relationship Id="rId6" Type="http://schemas.openxmlformats.org/officeDocument/2006/relationships/image" Target="../media/image152.wmf"/><Relationship Id="rId5" Type="http://schemas.openxmlformats.org/officeDocument/2006/relationships/oleObject" Target="file:///C:\Users\mw24\Google%20Drive\4540\Homework%2016\DC%20Filtration%20solution.xmcd\Selection%2043%207403%20480%207750" TargetMode="External"/><Relationship Id="rId4"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a:t>
            </a:r>
            <a:r>
              <a:rPr lang="en-US" dirty="0" smtClean="0"/>
              <a:t>Filtration is a land and capital intensive option</a:t>
            </a:r>
            <a:endParaRPr lang="en-US" dirty="0"/>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could cause slippery particles (with too few nanoparticles)?</a:t>
            </a:r>
          </a:p>
        </p:txBody>
      </p:sp>
      <p:sp>
        <p:nvSpPr>
          <p:cNvPr id="3" name="Content Placeholder 2"/>
          <p:cNvSpPr>
            <a:spLocks noGrp="1"/>
          </p:cNvSpPr>
          <p:nvPr>
            <p:ph idx="1"/>
          </p:nvPr>
        </p:nvSpPr>
        <p:spPr>
          <a:xfrm>
            <a:off x="457200" y="1600200"/>
            <a:ext cx="5124616" cy="4525963"/>
          </a:xfrm>
        </p:spPr>
        <p:txBody>
          <a:bodyPr/>
          <a:lstStyle/>
          <a:p>
            <a:r>
              <a:rPr lang="en-US" dirty="0"/>
              <a:t>Pulsing peristaltic pumps</a:t>
            </a:r>
          </a:p>
          <a:p>
            <a:r>
              <a:rPr lang="en-US" dirty="0"/>
              <a:t>Statistical variability given small number of nanoparticles  per clay</a:t>
            </a:r>
          </a:p>
          <a:p>
            <a:r>
              <a:rPr lang="en-US" dirty="0"/>
              <a:t>Nanoparticles removed during unsuccessful collisions (this could occur during flocculation and/or during filtration</a:t>
            </a:r>
          </a:p>
          <a:p>
            <a:endParaRPr lang="en-US" dirty="0"/>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Flocs on their way to the filter</a:t>
            </a:r>
          </a:p>
        </p:txBody>
      </p:sp>
      <p:sp>
        <p:nvSpPr>
          <p:cNvPr id="3" name="Content Placeholder 2"/>
          <p:cNvSpPr>
            <a:spLocks noGrp="1"/>
          </p:cNvSpPr>
          <p:nvPr>
            <p:ph idx="1"/>
          </p:nvPr>
        </p:nvSpPr>
        <p:spPr/>
        <p:txBody>
          <a:bodyPr/>
          <a:lstStyle/>
          <a:p>
            <a:r>
              <a:rPr lang="en-US" dirty="0"/>
              <a:t>We use weirs and free fall to ensure that the flow is divided equally between filters and is not affected by the head loss of the filter</a:t>
            </a:r>
          </a:p>
          <a:p>
            <a:r>
              <a:rPr lang="en-US" dirty="0"/>
              <a:t>The elevation drop into the entrance box is approximately 0.4 m.</a:t>
            </a:r>
          </a:p>
          <a:p>
            <a:r>
              <a:rPr lang="en-US" dirty="0"/>
              <a:t>Velocity is 2.8 m/s</a:t>
            </a:r>
          </a:p>
          <a:p>
            <a:r>
              <a:rPr lang="en-US" dirty="0"/>
              <a:t>If we assume a 1 cm thick jet of water then the energy dissipation rate is 140 W/kg</a:t>
            </a:r>
          </a:p>
          <a:p>
            <a:r>
              <a:rPr lang="en-US" dirty="0"/>
              <a:t>The max diameter of a floc is thus 14 </a:t>
            </a:r>
            <a:r>
              <a:rPr lang="en-US" dirty="0">
                <a:latin typeface="Symbol" pitchFamily="18" charset="2"/>
              </a:rPr>
              <a:t>m</a:t>
            </a:r>
            <a:r>
              <a:rPr lang="en-US" dirty="0"/>
              <a:t>m</a:t>
            </a: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removal efficiency increases rapidly with floc size</a:t>
            </a:r>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a:t>Perhaps filter performance is largely controlled by the size distribution of influent flocs. We need particle size distribution entering and exiting the filter</a:t>
            </a:r>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a:t>Individual clay particles would be hard to capture</a:t>
            </a:r>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60002"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a:t>20 cm bed of 0.5 mm sand</a:t>
            </a: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Filtration of mixed particle sizes</a:t>
            </a:r>
          </a:p>
        </p:txBody>
      </p:sp>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a:t>Filtration model</a:t>
            </a:r>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a:t>Definition of </a:t>
            </a:r>
            <a:r>
              <a:rPr lang="en-US" sz="1800" b="0" dirty="0" err="1"/>
              <a:t>pC</a:t>
            </a:r>
            <a:r>
              <a:rPr lang="en-US" sz="1800" b="0" dirty="0"/>
              <a:t>* where </a:t>
            </a:r>
            <a:r>
              <a:rPr lang="en-US" sz="1800" b="0" dirty="0" err="1"/>
              <a:t>i</a:t>
            </a:r>
            <a:r>
              <a:rPr lang="en-US" sz="1800" b="0" dirty="0"/>
              <a:t> represents the bins containing different size fractions</a:t>
            </a:r>
          </a:p>
        </p:txBody>
      </p:sp>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790" name="Mathcad" r:id="rId7" imgW="4514760" imgH="3400560" progId="Mathcad">
                  <p:link updateAutomatic="1"/>
                </p:oleObj>
              </mc:Choice>
              <mc:Fallback>
                <p:oleObj name="Mathcad" r:id="rId7" imgW="4514760" imgH="3400560" progId="Mathcad">
                  <p:link updateAutomatic="1"/>
                  <p:pic>
                    <p:nvPicPr>
                      <p:cNvPr id="0" name=""/>
                      <p:cNvPicPr/>
                      <p:nvPr/>
                    </p:nvPicPr>
                    <p:blipFill>
                      <a:blip r:embed="rId8"/>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a:t>Mixtures produce nonlinear relationship between </a:t>
            </a:r>
            <a:r>
              <a:rPr lang="en-US" sz="1800" b="0" dirty="0" err="1"/>
              <a:t>pC</a:t>
            </a:r>
            <a:r>
              <a:rPr lang="en-US" sz="1800" b="0" dirty="0"/>
              <a:t>* and filter bed depth</a:t>
            </a:r>
          </a:p>
        </p:txBody>
      </p:sp>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a:t>Effluent concentration of each size class</a:t>
            </a:r>
          </a:p>
        </p:txBody>
      </p:sp>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1090" y="1660385"/>
            <a:ext cx="1796571" cy="254476"/>
          </a:xfrm>
          <a:prstGeom prst="rect">
            <a:avLst/>
          </a:prstGeom>
        </p:spPr>
      </p:pic>
      <p:pic>
        <p:nvPicPr>
          <p:cNvPr id="4" name="Picture 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1090" y="2243159"/>
            <a:ext cx="1895619" cy="304762"/>
          </a:xfrm>
          <a:prstGeom prst="rect">
            <a:avLst/>
          </a:prstGeom>
        </p:spPr>
      </p:pic>
      <p:pic>
        <p:nvPicPr>
          <p:cNvPr id="7" name="Picture 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3588" y="2940477"/>
            <a:ext cx="2386286" cy="301714"/>
          </a:xfrm>
          <a:prstGeom prst="rect">
            <a:avLst/>
          </a:prstGeom>
        </p:spPr>
      </p:pic>
      <p:pic>
        <p:nvPicPr>
          <p:cNvPr id="8" name="Picture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7427" y="3638552"/>
            <a:ext cx="3507798" cy="1657211"/>
          </a:xfrm>
          <a:prstGeom prst="rect">
            <a:avLst/>
          </a:prstGeom>
        </p:spPr>
      </p:pic>
    </p:spTree>
    <p:extLst>
      <p:ext uri="{BB962C8B-B14F-4D97-AF65-F5344CB8AC3E}">
        <p14:creationId xmlns:p14="http://schemas.microsoft.com/office/powerpoint/2010/main" val="1639956976"/>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Interception </a:t>
            </a:r>
          </a:p>
        </p:txBody>
      </p:sp>
      <p:sp>
        <p:nvSpPr>
          <p:cNvPr id="3" name="Content Placeholder 2"/>
          <p:cNvSpPr>
            <a:spLocks noGrp="1"/>
          </p:cNvSpPr>
          <p:nvPr>
            <p:ph idx="1"/>
          </p:nvPr>
        </p:nvSpPr>
        <p:spPr>
          <a:xfrm>
            <a:off x="457200" y="1600200"/>
            <a:ext cx="6134432" cy="4525963"/>
          </a:xfrm>
        </p:spPr>
        <p:txBody>
          <a:bodyPr/>
          <a:lstStyle/>
          <a:p>
            <a:r>
              <a:rPr lang="en-US" dirty="0"/>
              <a:t>D</a:t>
            </a:r>
            <a:r>
              <a:rPr lang="en-US" baseline="-25000" dirty="0"/>
              <a:t>E</a:t>
            </a:r>
            <a:r>
              <a:rPr lang="en-US" dirty="0"/>
              <a:t> Expanded diameter </a:t>
            </a:r>
            <a:br>
              <a:rPr lang="en-US" dirty="0"/>
            </a:br>
            <a:r>
              <a:rPr lang="en-US" dirty="0"/>
              <a:t>(big pore)</a:t>
            </a:r>
          </a:p>
          <a:p>
            <a:r>
              <a:rPr lang="en-US" dirty="0"/>
              <a:t>D</a:t>
            </a:r>
            <a:r>
              <a:rPr lang="en-US" baseline="-25000" dirty="0"/>
              <a:t>C</a:t>
            </a:r>
            <a:r>
              <a:rPr lang="en-US" dirty="0"/>
              <a:t> Contracted diameter</a:t>
            </a:r>
          </a:p>
          <a:p>
            <a:r>
              <a:rPr lang="en-US" dirty="0"/>
              <a:t>D</a:t>
            </a:r>
            <a:r>
              <a:rPr lang="en-US" baseline="-25000" dirty="0"/>
              <a:t>P</a:t>
            </a:r>
            <a:r>
              <a:rPr lang="en-US" dirty="0"/>
              <a:t> Particle diameter</a:t>
            </a:r>
          </a:p>
          <a:p>
            <a:r>
              <a:rPr lang="en-US" dirty="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a:latin typeface="+mn-lt"/>
              </a:rPr>
              <a:t>D</a:t>
            </a:r>
            <a:r>
              <a:rPr lang="en-US" b="0" baseline="-25000" dirty="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20929" y="5851617"/>
            <a:ext cx="2604190" cy="691809"/>
          </a:xfrm>
          <a:prstGeom prst="rect">
            <a:avLst/>
          </a:prstGeom>
        </p:spPr>
      </p:pic>
      <p:pic>
        <p:nvPicPr>
          <p:cNvPr id="15" name="Picture 1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48978" y="5998497"/>
            <a:ext cx="2559999" cy="662857"/>
          </a:xfrm>
          <a:prstGeom prst="rect">
            <a:avLst/>
          </a:prstGeom>
        </p:spPr>
      </p:pic>
      <p:pic>
        <p:nvPicPr>
          <p:cNvPr id="23" name="Picture 22">
            <a:extLst>
              <a:ext uri="{FF2B5EF4-FFF2-40B4-BE49-F238E27FC236}">
                <a16:creationId xmlns:a16="http://schemas.microsoft.com/office/drawing/2014/main" id="{8E81520A-1742-4B85-8F14-3A0F781599E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398659" y="2309232"/>
            <a:ext cx="3594666" cy="662857"/>
          </a:xfrm>
          <a:prstGeom prst="rect">
            <a:avLst/>
          </a:prstGeom>
        </p:spPr>
      </p:pic>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improve Rapid Sand Filter Performance</a:t>
            </a:r>
          </a:p>
        </p:txBody>
      </p:sp>
      <p:sp>
        <p:nvSpPr>
          <p:cNvPr id="3" name="Content Placeholder 2"/>
          <p:cNvSpPr>
            <a:spLocks noGrp="1"/>
          </p:cNvSpPr>
          <p:nvPr>
            <p:ph idx="1"/>
          </p:nvPr>
        </p:nvSpPr>
        <p:spPr/>
        <p:txBody>
          <a:bodyPr/>
          <a:lstStyle/>
          <a:p>
            <a:r>
              <a:rPr lang="en-US" dirty="0"/>
              <a:t>Increase attachment efficiency</a:t>
            </a:r>
          </a:p>
          <a:p>
            <a:r>
              <a:rPr lang="en-US" dirty="0"/>
              <a:t>Flocculate particles to make them larger</a:t>
            </a:r>
          </a:p>
          <a:p>
            <a:r>
              <a:rPr lang="en-US" dirty="0"/>
              <a:t>Add coagulant to the filter influent to make the filter media and previously captured particles stickier (50 </a:t>
            </a:r>
            <a:r>
              <a:rPr lang="en-US" dirty="0">
                <a:latin typeface="Symbol" pitchFamily="18" charset="2"/>
              </a:rPr>
              <a:t>m</a:t>
            </a:r>
            <a:r>
              <a:rPr lang="en-US" dirty="0"/>
              <a:t>g/L of Al has been shown to be effective at Cornell Water Treatment Plant)</a:t>
            </a:r>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a:t>Po-</a:t>
            </a:r>
            <a:r>
              <a:rPr lang="en-US" b="0" dirty="0" err="1"/>
              <a:t>Hsun</a:t>
            </a:r>
            <a:r>
              <a:rPr lang="en-US" b="0" dirty="0"/>
              <a:t> Lin 2011</a:t>
            </a: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may be a significant mechanism inside a filter</a:t>
            </a:r>
          </a:p>
        </p:txBody>
      </p:sp>
      <p:sp>
        <p:nvSpPr>
          <p:cNvPr id="3" name="Content Placeholder 2"/>
          <p:cNvSpPr>
            <a:spLocks noGrp="1"/>
          </p:cNvSpPr>
          <p:nvPr>
            <p:ph idx="1"/>
          </p:nvPr>
        </p:nvSpPr>
        <p:spPr>
          <a:xfrm>
            <a:off x="457200" y="1600200"/>
            <a:ext cx="6118529" cy="4525963"/>
          </a:xfrm>
        </p:spPr>
        <p:txBody>
          <a:bodyPr/>
          <a:lstStyle/>
          <a:p>
            <a:r>
              <a:rPr lang="en-US" dirty="0"/>
              <a:t>The equations are simplified major losses in a clean filter bed</a:t>
            </a:r>
          </a:p>
          <a:p>
            <a:r>
              <a:rPr lang="en-US" dirty="0"/>
              <a:t>Flocculation increases as head loss increases (another reason for this)</a:t>
            </a:r>
          </a:p>
        </p:txBody>
      </p:sp>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5633" y="1904066"/>
            <a:ext cx="1625905" cy="3670857"/>
          </a:xfrm>
          <a:prstGeom prst="rect">
            <a:avLst/>
          </a:prstGeom>
        </p:spPr>
      </p:pic>
      <p:pic>
        <p:nvPicPr>
          <p:cNvPr id="16" name="Picture 15">
            <a:extLst>
              <a:ext uri="{FF2B5EF4-FFF2-40B4-BE49-F238E27FC236}">
                <a16:creationId xmlns:a16="http://schemas.microsoft.com/office/drawing/2014/main" id="{965DD518-666D-4C47-BC09-80C86AAA960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95457" y="6126164"/>
            <a:ext cx="1089036" cy="244156"/>
          </a:xfrm>
          <a:prstGeom prst="rect">
            <a:avLst/>
          </a:prstGeom>
        </p:spPr>
      </p:pic>
    </p:spTree>
    <p:extLst>
      <p:ext uri="{BB962C8B-B14F-4D97-AF65-F5344CB8AC3E}">
        <p14:creationId xmlns:p14="http://schemas.microsoft.com/office/powerpoint/2010/main" val="3971234548"/>
      </p:ext>
    </p:ext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91046"/>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4666"/>
          </a:xfrm>
          <a:prstGeom prst="rect">
            <a:avLst/>
          </a:prstGeom>
        </p:spPr>
      </p:pic>
      <p:pic>
        <p:nvPicPr>
          <p:cNvPr id="11" name="Picture 1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13" name="Picture 1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8" cy="589714"/>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5" name="Picture 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8286"/>
          </a:xfrm>
          <a:prstGeom prst="rect">
            <a:avLst/>
          </a:prstGeom>
        </p:spPr>
      </p:pic>
      <p:pic>
        <p:nvPicPr>
          <p:cNvPr id="7" name="Picture 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3333"/>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8" cy="58971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1598" y="5813655"/>
            <a:ext cx="3163429" cy="598857"/>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pic>
        <p:nvPicPr>
          <p:cNvPr id="4" name="Picture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19906" y="4462520"/>
            <a:ext cx="5446095" cy="589714"/>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t>
            </a:r>
            <a:r>
              <a:rPr lang="en-US" sz="2400" b="0" dirty="0" smtClean="0"/>
              <a:t>any </a:t>
            </a:r>
            <a:r>
              <a:rPr lang="en-US" sz="2400" b="0" dirty="0"/>
              <a:t>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12571" cy="665905"/>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smtClean="0"/>
              <a:t>Always check the velocity of unit processes to see if they are going to be cost effective</a:t>
            </a:r>
            <a:endParaRPr lang="en-US" b="0" dirty="0"/>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smtClean="0"/>
                <a:t>This term dominates</a:t>
              </a:r>
              <a:endParaRPr lang="en-US" sz="2400" b="0" dirty="0"/>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a:t>
            </a:r>
            <a:r>
              <a:rPr lang="en-US" sz="1600" b="0" dirty="0" smtClean="0"/>
              <a:t>L/s = 0.18 mm/s </a:t>
            </a:r>
            <a:r>
              <a:rPr lang="en-US" sz="1600" b="0" dirty="0"/>
              <a:t>(includes chemical room, bathroom, </a:t>
            </a:r>
            <a:r>
              <a:rPr lang="en-US" sz="1600" b="0" dirty="0" smtClean="0"/>
              <a:t>office)</a:t>
            </a:r>
            <a:endParaRPr lang="en-US" sz="1600" b="0" dirty="0"/>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 of 20 matters!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40" y="4218580"/>
            <a:ext cx="7198477" cy="576000"/>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3"/>
            <a:ext cx="3270095" cy="559238"/>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7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a:t>
            </a:r>
            <a:r>
              <a:rPr lang="en-US" sz="2800" dirty="0" smtClean="0"/>
              <a:t>(slow sand &amp; membrane </a:t>
            </a:r>
            <a:r>
              <a:rPr lang="en-US" sz="2800" dirty="0"/>
              <a:t>filters)</a:t>
            </a:r>
          </a:p>
          <a:p>
            <a:pPr lvl="1"/>
            <a:r>
              <a:rPr lang="en-US" sz="2400" dirty="0"/>
              <a:t>Particles to be removed are larger than the pore size</a:t>
            </a:r>
          </a:p>
          <a:p>
            <a:pPr lvl="1"/>
            <a:r>
              <a:rPr lang="en-US" sz="2400" dirty="0"/>
              <a:t>Clog rapidly and large piezometric head </a:t>
            </a:r>
            <a:r>
              <a:rPr lang="en-US" sz="2400" dirty="0" smtClean="0"/>
              <a:t>required</a:t>
            </a:r>
          </a:p>
          <a:p>
            <a:pPr lvl="1"/>
            <a:r>
              <a:rPr lang="en-US" sz="2400" dirty="0" smtClean="0"/>
              <a:t>Head loss increases faster and faster as pores clog</a:t>
            </a:r>
            <a:endParaRPr lang="en-US" sz="2400" dirty="0"/>
          </a:p>
          <a:p>
            <a:r>
              <a:rPr lang="en-US" sz="2800" dirty="0"/>
              <a:t>Depth filtration </a:t>
            </a:r>
            <a:r>
              <a:rPr lang="en-US" sz="2800" dirty="0" smtClean="0"/>
              <a:t>(rapid sand and stacked rapid)</a:t>
            </a:r>
            <a:endParaRPr lang="en-US" sz="2800" dirty="0"/>
          </a:p>
          <a:p>
            <a:pPr lvl="1"/>
            <a:r>
              <a:rPr lang="en-US" sz="2400" dirty="0"/>
              <a:t>Particles to be removed </a:t>
            </a:r>
            <a:r>
              <a:rPr lang="en-US" sz="2400" dirty="0" smtClean="0"/>
              <a:t>are much </a:t>
            </a:r>
            <a:r>
              <a:rPr lang="en-US" sz="2400" dirty="0"/>
              <a:t>smaller than </a:t>
            </a:r>
            <a:br>
              <a:rPr lang="en-US" sz="2400" dirty="0"/>
            </a:br>
            <a:r>
              <a:rPr lang="en-US" sz="2400" dirty="0"/>
              <a:t>the pore size</a:t>
            </a:r>
          </a:p>
          <a:p>
            <a:pPr lvl="1"/>
            <a:r>
              <a:rPr lang="en-US" sz="2400" dirty="0"/>
              <a:t>Require </a:t>
            </a:r>
            <a:r>
              <a:rPr lang="en-US" sz="2400" dirty="0" smtClean="0"/>
              <a:t>that particles collide with and attach to the media</a:t>
            </a:r>
            <a:endParaRPr lang="en-US" sz="2400" dirty="0"/>
          </a:p>
          <a:p>
            <a:pPr lvl="1"/>
            <a:r>
              <a:rPr lang="en-US" sz="2400" dirty="0"/>
              <a:t>Can handle more solids before developing excessive head loss</a:t>
            </a:r>
          </a:p>
          <a:p>
            <a:pPr lvl="1"/>
            <a:r>
              <a:rPr lang="en-US" sz="2400" dirty="0" smtClean="0"/>
              <a:t>Head loss increases at a constant rate</a:t>
            </a:r>
            <a:endParaRPr lang="en-US" sz="2400" dirty="0"/>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3"/>
            <a:ext cx="8700939" cy="231341"/>
          </a:xfrm>
          <a:prstGeom prst="rect">
            <a:avLst/>
          </a:prstGeom>
        </p:spPr>
      </p:pic>
      <p:pic>
        <p:nvPicPr>
          <p:cNvPr id="9" name="Picture 8"/>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39"/>
            <a:ext cx="5017551" cy="205196"/>
          </a:xfrm>
          <a:prstGeom prst="rect">
            <a:avLst/>
          </a:prstGeom>
        </p:spPr>
      </p:pic>
      <p:pic>
        <p:nvPicPr>
          <p:cNvPr id="16" name="Picture 15"/>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5" name="Picture 24"/>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3" y="48230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1207"/>
          </a:xfrm>
          <a:prstGeom prst="rect">
            <a:avLst/>
          </a:prstGeom>
        </p:spPr>
      </p:pic>
      <p:pic>
        <p:nvPicPr>
          <p:cNvPr id="11" name="Picture 10"/>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1714"/>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a:t>
            </a:r>
            <a:r>
              <a:rPr lang="en-US" b="0" dirty="0" smtClean="0"/>
              <a:t>Loss </a:t>
            </a:r>
            <a:r>
              <a:rPr lang="en-US" sz="1600" b="0" dirty="0" smtClean="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7"/>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7"/>
            <a:ext cx="7442285" cy="668952"/>
          </a:xfrm>
          <a:prstGeom prst="rect">
            <a:avLst/>
          </a:prstGeom>
        </p:spPr>
      </p:pic>
      <p:sp>
        <p:nvSpPr>
          <p:cNvPr id="13" name="Rounded Rectangle 12"/>
          <p:cNvSpPr/>
          <p:nvPr/>
        </p:nvSpPr>
        <p:spPr bwMode="auto">
          <a:xfrm>
            <a:off x="2638259" y="5939394"/>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48"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5"/>
            <a:ext cx="4842666" cy="621714"/>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09"/>
            <a:ext cx="3270095" cy="559238"/>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1714"/>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identify a need, then invent</a:t>
            </a:r>
            <a:endParaRPr lang="en-US" dirty="0"/>
          </a:p>
        </p:txBody>
      </p:sp>
      <p:sp>
        <p:nvSpPr>
          <p:cNvPr id="3" name="Content Placeholder 2"/>
          <p:cNvSpPr>
            <a:spLocks noGrp="1"/>
          </p:cNvSpPr>
          <p:nvPr>
            <p:ph idx="1"/>
          </p:nvPr>
        </p:nvSpPr>
        <p:spPr/>
        <p:txBody>
          <a:bodyPr/>
          <a:lstStyle/>
          <a:p>
            <a:r>
              <a:rPr lang="en-US" dirty="0" smtClean="0"/>
              <a:t>Slow sand – capital and labor intensive</a:t>
            </a:r>
          </a:p>
          <a:p>
            <a:r>
              <a:rPr lang="en-US" dirty="0" smtClean="0"/>
              <a:t>Rapid sand – require pumps for backwash or require 6 filters working together</a:t>
            </a:r>
          </a:p>
          <a:p>
            <a:endParaRPr lang="en-US" dirty="0"/>
          </a:p>
          <a:p>
            <a:r>
              <a:rPr lang="en-US" dirty="0" smtClean="0"/>
              <a:t>Neither of these are good options for small communities</a:t>
            </a:r>
          </a:p>
          <a:p>
            <a:r>
              <a:rPr lang="en-US" dirty="0" smtClean="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a:t>
            </a:r>
            <a:r>
              <a:rPr lang="en-US" dirty="0" smtClean="0"/>
              <a:t>Filter Set:</a:t>
            </a:r>
            <a:r>
              <a:rPr lang="en-US" dirty="0"/>
              <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1" name="Picture 5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7"/>
            <a:ext cx="1191224" cy="131833"/>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Sand </a:t>
            </a:r>
            <a:r>
              <a:rPr lang="en-US" dirty="0"/>
              <a:t>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Would increase AguaClara plant size by 50%! </a:t>
            </a:r>
            <a:r>
              <a:rPr lang="en-US" sz="2000" dirty="0" err="1" smtClean="0"/>
              <a:t>Vnet</a:t>
            </a:r>
            <a:r>
              <a:rPr lang="en-US" sz="2000" dirty="0" smtClean="0"/>
              <a:t> for entire plant is 0.18 mm/s</a:t>
            </a:r>
            <a:endParaRPr lang="en-US" sz="2000" dirty="0"/>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smtClean="0"/>
                <a:t>Filter performance depends on pretreatment</a:t>
              </a:r>
              <a:endParaRPr lang="en-US" sz="2400" b="0" u="sng" dirty="0"/>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2"/>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1"/>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1"/>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1"/>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8"/>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1"/>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2"/>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9"/>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2"/>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2"/>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10"/>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2"/>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2"/>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2"/>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2" name="Picture 3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4404" name="Picture 4" descr="http://designbeta.cee.cornell.edu/Designs/SRSF/6030/20Lps/SRSF_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219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smtClean="0"/>
              <a:t>Floc/Floc blanket/Plate settlers do the hard work</a:t>
            </a:r>
            <a:endParaRPr lang="en-US" dirty="0"/>
          </a:p>
        </p:txBody>
      </p:sp>
      <p:sp>
        <p:nvSpPr>
          <p:cNvPr id="3" name="Content Placeholder 2"/>
          <p:cNvSpPr>
            <a:spLocks noGrp="1"/>
          </p:cNvSpPr>
          <p:nvPr>
            <p:ph idx="1"/>
          </p:nvPr>
        </p:nvSpPr>
        <p:spPr/>
        <p:txBody>
          <a:bodyPr/>
          <a:lstStyle/>
          <a:p>
            <a:r>
              <a:rPr lang="en-US" sz="2800" dirty="0"/>
              <a:t>The amount of water wasted from each unit process is determined by the </a:t>
            </a:r>
            <a:r>
              <a:rPr lang="en-US" sz="2800" dirty="0" smtClean="0"/>
              <a:t>solids </a:t>
            </a:r>
            <a:r>
              <a:rPr lang="en-US" sz="2800" dirty="0"/>
              <a:t>concentration of wasted </a:t>
            </a:r>
            <a:r>
              <a:rPr lang="en-US" sz="2800" dirty="0" smtClean="0"/>
              <a:t>water.</a:t>
            </a:r>
            <a:endParaRPr lang="en-US" sz="2800" dirty="0"/>
          </a:p>
          <a:p>
            <a:r>
              <a:rPr lang="en-US" sz="2800" dirty="0"/>
              <a:t>The goal is to </a:t>
            </a:r>
            <a:r>
              <a:rPr lang="en-US" sz="2800" dirty="0" smtClean="0"/>
              <a:t>minimize volume of wasted water: therefore maximize solids concentration of waste</a:t>
            </a:r>
            <a:endParaRPr lang="en-US" sz="2800" dirty="0"/>
          </a:p>
          <a:p>
            <a:r>
              <a:rPr lang="en-US" sz="2800" dirty="0"/>
              <a:t>Backwash water is </a:t>
            </a:r>
            <a:r>
              <a:rPr lang="en-US" sz="2800" dirty="0" smtClean="0"/>
              <a:t>less concentrated than floc hopper waste</a:t>
            </a:r>
          </a:p>
          <a:p>
            <a:pPr lvl="1"/>
            <a:r>
              <a:rPr lang="en-US" sz="2400" dirty="0" smtClean="0"/>
              <a:t>Goal is to minimize solids entering filter!</a:t>
            </a:r>
            <a:endParaRPr lang="en-US" sz="2400" dirty="0"/>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527178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4245477"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4019244"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545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39829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4208411"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5487936" y="79075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0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424571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73524"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447247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4437011" y="150698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5035794"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4797119"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4757686"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4995811"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5232349"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23816" y="129407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49241" y="129407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77048" y="129407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1691" y="129407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39816" y="129407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6354" y="129407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9"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1030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73494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7440088" y="103830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59282" y="3569520"/>
            <a:ext cx="2881745" cy="15236"/>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7783830"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8887217" y="3835266"/>
            <a:ext cx="107620" cy="264509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7782856"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399489" y="3915124"/>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399489"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294075"/>
            <a:ext cx="846161" cy="2281638"/>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231865" y="3666591"/>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709448" cy="830997"/>
          </a:xfrm>
          <a:prstGeom prst="rect">
            <a:avLst/>
          </a:prstGeom>
          <a:noFill/>
        </p:spPr>
        <p:txBody>
          <a:bodyPr wrap="square" rtlCol="0">
            <a:spAutoFit/>
          </a:bodyPr>
          <a:lstStyle/>
          <a:p>
            <a:r>
              <a:rPr lang="en-US" sz="1600" b="0" dirty="0" smtClean="0"/>
              <a:t>Max and </a:t>
            </a:r>
            <a:r>
              <a:rPr lang="en-US" sz="1600" b="0" dirty="0"/>
              <a:t>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57927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583" y="-22006"/>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543" y="-51290"/>
            <a:ext cx="896204" cy="369332"/>
          </a:xfrm>
          <a:prstGeom prst="rect">
            <a:avLst/>
          </a:prstGeom>
          <a:noFill/>
        </p:spPr>
        <p:txBody>
          <a:bodyPr wrap="square" rtlCol="0">
            <a:spAutoFit/>
          </a:bodyPr>
          <a:lstStyle/>
          <a:p>
            <a:r>
              <a:rPr lang="en-US" sz="1800" b="0" dirty="0"/>
              <a:t>Outlet</a:t>
            </a:r>
          </a:p>
        </p:txBody>
      </p:sp>
      <p:pic>
        <p:nvPicPr>
          <p:cNvPr id="32" name="Picture 3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441135" y="533785"/>
            <a:ext cx="1386666" cy="246857"/>
          </a:xfrm>
          <a:prstGeom prst="rect">
            <a:avLst/>
          </a:prstGeom>
        </p:spPr>
      </p:pic>
      <p:pic>
        <p:nvPicPr>
          <p:cNvPr id="33" name="Picture 3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5693" y="2362474"/>
            <a:ext cx="3513414" cy="187167"/>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
        <p:nvSpPr>
          <p:cNvPr id="139" name="Block Arc 44 9"/>
          <p:cNvSpPr>
            <a:spLocks/>
          </p:cNvSpPr>
          <p:nvPr/>
        </p:nvSpPr>
        <p:spPr bwMode="auto">
          <a:xfrm rot="10800000">
            <a:off x="8553512" y="625725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7058946" y="334362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7401644" y="126060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7448332" y="274581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8337583" y="626361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7389761" y="90065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34" name="Picture 3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895601" y="3083370"/>
            <a:ext cx="1039237" cy="245333"/>
          </a:xfrm>
          <a:prstGeom prst="rect">
            <a:avLst/>
          </a:prstGeom>
        </p:spPr>
      </p:pic>
      <p:cxnSp>
        <p:nvCxnSpPr>
          <p:cNvPr id="138" name="Straight Arrow Connector 137"/>
          <p:cNvCxnSpPr>
            <a:endCxn id="154" idx="0"/>
          </p:cNvCxnSpPr>
          <p:nvPr/>
        </p:nvCxnSpPr>
        <p:spPr bwMode="auto">
          <a:xfrm>
            <a:off x="8934838" y="3579335"/>
            <a:ext cx="6189" cy="255931"/>
          </a:xfrm>
          <a:prstGeom prst="straightConnector1">
            <a:avLst/>
          </a:prstGeom>
          <a:noFill/>
          <a:ln w="12700" cap="flat" cmpd="sng" algn="ctr">
            <a:solidFill>
              <a:schemeClr val="bg2"/>
            </a:solidFill>
            <a:prstDash val="solid"/>
            <a:round/>
            <a:headEnd type="arrow" w="med" len="med"/>
            <a:tailEnd type="arrow" w="med" len="med"/>
          </a:ln>
          <a:effectLst/>
        </p:spPr>
      </p:cxnSp>
      <p:grpSp>
        <p:nvGrpSpPr>
          <p:cNvPr id="60" name="Group 59"/>
          <p:cNvGrpSpPr/>
          <p:nvPr/>
        </p:nvGrpSpPr>
        <p:grpSpPr>
          <a:xfrm>
            <a:off x="4798167" y="108437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3769823" y="627469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stCxn id="34" idx="2"/>
          </p:cNvCxnSpPr>
          <p:nvPr/>
        </p:nvCxnSpPr>
        <p:spPr bwMode="auto">
          <a:xfrm>
            <a:off x="8415220" y="3328703"/>
            <a:ext cx="471997" cy="387606"/>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1399489" y="371495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2547601" y="153597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2623812" y="1242769"/>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78" name="Straight Connector 177"/>
          <p:cNvCxnSpPr/>
          <p:nvPr/>
        </p:nvCxnSpPr>
        <p:spPr bwMode="auto">
          <a:xfrm flipH="1">
            <a:off x="1399489" y="380178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9" name="Straight Arrow Connector 178"/>
          <p:cNvCxnSpPr>
            <a:stCxn id="140" idx="3"/>
          </p:cNvCxnSpPr>
          <p:nvPr/>
        </p:nvCxnSpPr>
        <p:spPr bwMode="auto">
          <a:xfrm>
            <a:off x="987200" y="3851257"/>
            <a:ext cx="432187" cy="5153"/>
          </a:xfrm>
          <a:prstGeom prst="straightConnector1">
            <a:avLst/>
          </a:prstGeom>
          <a:noFill/>
          <a:ln w="12700" cap="flat" cmpd="sng" algn="ctr">
            <a:solidFill>
              <a:schemeClr val="bg2"/>
            </a:solidFill>
            <a:prstDash val="solid"/>
            <a:round/>
            <a:headEnd type="none" w="lg" len="med"/>
            <a:tailEnd type="arrow"/>
          </a:ln>
          <a:effectLst/>
        </p:spPr>
      </p:cxnSp>
      <p:cxnSp>
        <p:nvCxnSpPr>
          <p:cNvPr id="180" name="Straight Arrow Connector 179"/>
          <p:cNvCxnSpPr>
            <a:stCxn id="140" idx="3"/>
          </p:cNvCxnSpPr>
          <p:nvPr/>
        </p:nvCxnSpPr>
        <p:spPr bwMode="auto">
          <a:xfrm flipV="1">
            <a:off x="987200" y="3625355"/>
            <a:ext cx="446433" cy="225902"/>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98017" y="3028193"/>
            <a:ext cx="986167" cy="369332"/>
          </a:xfrm>
          <a:prstGeom prst="rect">
            <a:avLst/>
          </a:prstGeom>
          <a:noFill/>
        </p:spPr>
        <p:txBody>
          <a:bodyPr wrap="none" rtlCol="0">
            <a:spAutoFit/>
          </a:bodyPr>
          <a:lstStyle/>
          <a:p>
            <a:r>
              <a:rPr lang="en-US" sz="1800" b="0" dirty="0" smtClean="0"/>
              <a:t>Pipe OD</a:t>
            </a:r>
            <a:endParaRPr lang="en-US" sz="1800" b="0" dirty="0"/>
          </a:p>
        </p:txBody>
      </p:sp>
      <p:cxnSp>
        <p:nvCxnSpPr>
          <p:cNvPr id="182" name="Straight Arrow Connector 181"/>
          <p:cNvCxnSpPr>
            <a:stCxn id="181" idx="2"/>
          </p:cNvCxnSpPr>
          <p:nvPr/>
        </p:nvCxnSpPr>
        <p:spPr bwMode="auto">
          <a:xfrm>
            <a:off x="691101" y="3397525"/>
            <a:ext cx="686561" cy="363471"/>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p:nvPr/>
        </p:nvCxnSpPr>
        <p:spPr bwMode="auto">
          <a:xfrm flipH="1">
            <a:off x="2441196" y="1094955"/>
            <a:ext cx="1560840"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2632361" y="1008646"/>
            <a:ext cx="755335" cy="369332"/>
          </a:xfrm>
          <a:prstGeom prst="rect">
            <a:avLst/>
          </a:prstGeom>
          <a:noFill/>
        </p:spPr>
        <p:txBody>
          <a:bodyPr wrap="none" rtlCol="0">
            <a:spAutoFit/>
          </a:bodyPr>
          <a:lstStyle/>
          <a:p>
            <a:r>
              <a:rPr lang="en-US" sz="1800" b="0" dirty="0" smtClean="0"/>
              <a:t>10 </a:t>
            </a:r>
            <a:r>
              <a:rPr lang="en-US" sz="1800" b="0" dirty="0"/>
              <a:t>cm</a:t>
            </a:r>
          </a:p>
        </p:txBody>
      </p:sp>
      <p:pic>
        <p:nvPicPr>
          <p:cNvPr id="14345" name="Picture 1434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961039" y="940943"/>
            <a:ext cx="1664479" cy="13489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r>
              <a:rPr lang="en-US" dirty="0"/>
              <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2072940"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3408305" cy="461665"/>
          </a:xfrm>
          <a:prstGeom prst="rect">
            <a:avLst/>
          </a:prstGeom>
          <a:noFill/>
          <a:ln w="12700">
            <a:noFill/>
            <a:miter lim="800000"/>
            <a:headEnd type="none" w="lg" len="med"/>
            <a:tailEnd type="none" w="lg" len="med"/>
          </a:ln>
          <a:effectLst/>
        </p:spPr>
        <p:txBody>
          <a:bodyPr wrap="none">
            <a:spAutoFit/>
          </a:bodyPr>
          <a:lstStyle/>
          <a:p>
            <a:r>
              <a:rPr lang="en-US" sz="2400" dirty="0" smtClean="0">
                <a:solidFill>
                  <a:schemeClr val="folHlink"/>
                </a:solidFill>
              </a:rPr>
              <a:t>Coagulant nanoparticles</a:t>
            </a:r>
            <a:endParaRPr lang="en-US" sz="2400" dirty="0">
              <a:solidFill>
                <a:schemeClr val="folHlink"/>
              </a:solidFill>
            </a:endParaRP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 </a:t>
            </a:r>
            <a:r>
              <a:rPr lang="en-US" dirty="0" err="1"/>
              <a:t>Matías</a:t>
            </a:r>
            <a:r>
              <a:rPr lang="en-US" dirty="0"/>
              <a:t> Performance</a:t>
            </a:r>
          </a:p>
        </p:txBody>
      </p:sp>
      <p:sp>
        <p:nvSpPr>
          <p:cNvPr id="3" name="AutoShape 2"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54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5161" t="15479"/>
          <a:stretch/>
        </p:blipFill>
        <p:spPr bwMode="auto">
          <a:xfrm>
            <a:off x="460375" y="1751308"/>
            <a:ext cx="8401050" cy="446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28441" y="6354002"/>
            <a:ext cx="3443763" cy="400110"/>
          </a:xfrm>
          <a:prstGeom prst="rect">
            <a:avLst/>
          </a:prstGeom>
          <a:noFill/>
        </p:spPr>
        <p:txBody>
          <a:bodyPr wrap="none" rtlCol="0">
            <a:spAutoFit/>
          </a:bodyPr>
          <a:lstStyle/>
          <a:p>
            <a:r>
              <a:rPr lang="en-US" sz="2000" b="0" dirty="0"/>
              <a:t>Average </a:t>
            </a:r>
            <a:r>
              <a:rPr lang="en-US" sz="2000" b="0" dirty="0" err="1"/>
              <a:t>pC</a:t>
            </a:r>
            <a:r>
              <a:rPr lang="en-US" sz="2000" b="0" dirty="0"/>
              <a:t>* for the filter is 0.8</a:t>
            </a:r>
          </a:p>
        </p:txBody>
      </p:sp>
    </p:spTree>
    <p:extLst>
      <p:ext uri="{BB962C8B-B14F-4D97-AF65-F5344CB8AC3E}">
        <p14:creationId xmlns:p14="http://schemas.microsoft.com/office/powerpoint/2010/main" val="238005129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Tree>
    <p:extLst>
      <p:ext uri="{BB962C8B-B14F-4D97-AF65-F5344CB8AC3E}">
        <p14:creationId xmlns:p14="http://schemas.microsoft.com/office/powerpoint/2010/main" val="324377880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smtClean="0"/>
              <a:t>AguaClara: </a:t>
            </a:r>
            <a:r>
              <a:rPr lang="en-US" sz="2400" dirty="0" smtClean="0"/>
              <a:t>Flocculation – Floc Blanket – Settle – Filter</a:t>
            </a:r>
          </a:p>
          <a:p>
            <a:pPr lvl="1"/>
            <a:r>
              <a:rPr lang="en-US" dirty="0" smtClean="0"/>
              <a:t>Able to treat very high turbidities because filter is the polishing step</a:t>
            </a:r>
          </a:p>
          <a:p>
            <a:pPr lvl="1"/>
            <a:r>
              <a:rPr lang="en-US" dirty="0" smtClean="0"/>
              <a:t>Effluent from sedimentation should be less than 2 NTU (and much lower is much better)</a:t>
            </a:r>
          </a:p>
          <a:p>
            <a:r>
              <a:rPr lang="en-US" dirty="0" smtClean="0"/>
              <a:t>Conventional</a:t>
            </a:r>
            <a:r>
              <a:rPr lang="en-US" dirty="0"/>
              <a:t>: </a:t>
            </a:r>
            <a:r>
              <a:rPr lang="en-US" sz="2400" dirty="0" smtClean="0"/>
              <a:t>Flocculate </a:t>
            </a:r>
            <a:r>
              <a:rPr lang="en-US" sz="2400" dirty="0"/>
              <a:t>– </a:t>
            </a:r>
            <a:r>
              <a:rPr lang="en-US" sz="2400" dirty="0" smtClean="0"/>
              <a:t>Settle </a:t>
            </a:r>
            <a:r>
              <a:rPr lang="en-US" sz="2400" dirty="0"/>
              <a:t>– </a:t>
            </a:r>
            <a:r>
              <a:rPr lang="en-US" sz="2400" dirty="0" smtClean="0"/>
              <a:t>Filter</a:t>
            </a:r>
            <a:endParaRPr lang="en-US" sz="2400" dirty="0"/>
          </a:p>
          <a:p>
            <a:pPr lvl="1"/>
            <a:r>
              <a:rPr lang="en-US" dirty="0" smtClean="0"/>
              <a:t>Same as above</a:t>
            </a:r>
          </a:p>
          <a:p>
            <a:r>
              <a:rPr lang="en-US" dirty="0" smtClean="0"/>
              <a:t>Direct</a:t>
            </a:r>
            <a:r>
              <a:rPr lang="en-US" dirty="0"/>
              <a:t>: </a:t>
            </a:r>
            <a:r>
              <a:rPr lang="en-US" sz="2400" dirty="0" smtClean="0"/>
              <a:t>add Coagulant and then Filter </a:t>
            </a:r>
            <a:endParaRPr lang="en-US" sz="2400" dirty="0"/>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a:latin typeface="+mn-lt"/>
              </a:rPr>
              <a:t>Effluent Turbidity</a:t>
            </a: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785652"/>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zone or flocculation helps!</a:t>
            </a:r>
          </a:p>
        </p:txBody>
      </p:sp>
      <p:sp>
        <p:nvSpPr>
          <p:cNvPr id="24" name="TextBox 23"/>
          <p:cNvSpPr txBox="1"/>
          <p:nvPr/>
        </p:nvSpPr>
        <p:spPr>
          <a:xfrm>
            <a:off x="3975652" y="1599105"/>
            <a:ext cx="2204916" cy="2308324"/>
          </a:xfrm>
          <a:prstGeom prst="rect">
            <a:avLst/>
          </a:prstGeom>
          <a:noFill/>
        </p:spPr>
        <p:txBody>
          <a:bodyPr wrap="square" rtlCol="0">
            <a:spAutoFit/>
          </a:bodyPr>
          <a:lstStyle/>
          <a:p>
            <a:r>
              <a:rPr lang="en-US" sz="2400" b="0" dirty="0">
                <a:latin typeface="+mn-lt"/>
              </a:rPr>
              <a:t>Active </a:t>
            </a:r>
            <a:r>
              <a:rPr lang="en-US" sz="2400" b="0" dirty="0" smtClean="0">
                <a:latin typeface="+mn-lt"/>
              </a:rPr>
              <a:t>zone </a:t>
            </a:r>
            <a:r>
              <a:rPr lang="en-US" sz="2400" b="0" dirty="0">
                <a:latin typeface="+mn-lt"/>
              </a:rPr>
              <a:t>breakthrough</a:t>
            </a:r>
          </a:p>
          <a:p>
            <a:r>
              <a:rPr lang="en-US" sz="2400" b="0" dirty="0" smtClean="0">
                <a:latin typeface="+mn-lt"/>
              </a:rPr>
              <a:t>(small particles get </a:t>
            </a:r>
            <a:r>
              <a:rPr lang="en-US" sz="2400" b="0" dirty="0">
                <a:latin typeface="+mn-lt"/>
              </a:rPr>
              <a:t>to the bottom of the filter first)</a:t>
            </a: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and fraction loaded are increasing linearly together</a:t>
            </a:r>
          </a:p>
        </p:txBody>
      </p:sp>
      <p:sp>
        <p:nvSpPr>
          <p:cNvPr id="3" name="Content Placeholder 2"/>
          <p:cNvSpPr>
            <a:spLocks noGrp="1"/>
          </p:cNvSpPr>
          <p:nvPr>
            <p:ph idx="1"/>
          </p:nvPr>
        </p:nvSpPr>
        <p:spPr/>
        <p:txBody>
          <a:bodyPr/>
          <a:lstStyle/>
          <a:p>
            <a:r>
              <a:rPr lang="en-US" dirty="0"/>
              <a:t>Head loss continues to increase after the active zone reaches the filter effluent</a:t>
            </a:r>
          </a:p>
          <a:p>
            <a:r>
              <a:rPr lang="en-US" dirty="0"/>
              <a:t>Head loss increase becomes nonlinear with time after the active zone reaches the filter </a:t>
            </a:r>
            <a:r>
              <a:rPr lang="en-US" dirty="0" smtClean="0"/>
              <a:t>effluent</a:t>
            </a:r>
          </a:p>
          <a:p>
            <a:r>
              <a:rPr lang="en-US" dirty="0" smtClean="0"/>
              <a:t>Head loss increases MORE SLOWLY after the active zone reaches the filter effluent</a:t>
            </a:r>
            <a:endParaRPr lang="en-US" dirty="0"/>
          </a:p>
        </p:txBody>
      </p:sp>
    </p:spTree>
    <p:extLst>
      <p:ext uri="{BB962C8B-B14F-4D97-AF65-F5344CB8AC3E}">
        <p14:creationId xmlns:p14="http://schemas.microsoft.com/office/powerpoint/2010/main" val="33226907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a:t>Higher coagulant dose results in bigger flocs and fewer small flocs</a:t>
            </a:r>
          </a:p>
          <a:p>
            <a:pPr lvl="1"/>
            <a:r>
              <a:rPr lang="en-US" sz="2400" dirty="0"/>
              <a:t>Thus failure must be from big flocs</a:t>
            </a:r>
          </a:p>
          <a:p>
            <a:pPr lvl="1"/>
            <a:r>
              <a:rPr lang="en-US" sz="2400" dirty="0"/>
              <a:t>Big flocs can’t deposit in partially formed </a:t>
            </a:r>
            <a:r>
              <a:rPr lang="en-US" sz="2400" dirty="0" smtClean="0"/>
              <a:t>restrictions (shear limited)</a:t>
            </a:r>
            <a:endParaRPr lang="en-US" sz="2400" dirty="0"/>
          </a:p>
          <a:p>
            <a:r>
              <a:rPr lang="en-US" sz="2800" dirty="0"/>
              <a:t>Why is head loss accumulation faster with more coagulant?</a:t>
            </a:r>
          </a:p>
          <a:p>
            <a:pPr lvl="1"/>
            <a:r>
              <a:rPr lang="en-US" sz="2400" dirty="0"/>
              <a:t>More coagulant = bigger flocs and bigger flocs are less dense/occupy more volume</a:t>
            </a:r>
          </a:p>
        </p:txBody>
      </p:sp>
      <p:pic>
        <p:nvPicPr>
          <p:cNvPr id="1265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
        <p:nvSpPr>
          <p:cNvPr id="3" name="TextBox 2"/>
          <p:cNvSpPr txBox="1"/>
          <p:nvPr/>
        </p:nvSpPr>
        <p:spPr>
          <a:xfrm>
            <a:off x="7690757" y="2938563"/>
            <a:ext cx="952505" cy="307777"/>
          </a:xfrm>
          <a:prstGeom prst="rect">
            <a:avLst/>
          </a:prstGeom>
          <a:noFill/>
        </p:spPr>
        <p:txBody>
          <a:bodyPr wrap="none" rtlCol="0">
            <a:spAutoFit/>
          </a:bodyPr>
          <a:lstStyle/>
          <a:p>
            <a:r>
              <a:rPr lang="en-US" sz="1400" b="0" dirty="0" smtClean="0"/>
              <a:t>0.65 mg/L</a:t>
            </a:r>
            <a:endParaRPr lang="en-US" sz="1400" b="0" dirty="0"/>
          </a:p>
        </p:txBody>
      </p:sp>
      <p:sp>
        <p:nvSpPr>
          <p:cNvPr id="7" name="TextBox 6"/>
          <p:cNvSpPr txBox="1"/>
          <p:nvPr/>
        </p:nvSpPr>
        <p:spPr>
          <a:xfrm>
            <a:off x="6559119" y="2889577"/>
            <a:ext cx="660128" cy="523220"/>
          </a:xfrm>
          <a:prstGeom prst="rect">
            <a:avLst/>
          </a:prstGeom>
          <a:noFill/>
        </p:spPr>
        <p:txBody>
          <a:bodyPr wrap="square" rtlCol="0">
            <a:spAutoFit/>
          </a:bodyPr>
          <a:lstStyle/>
          <a:p>
            <a:r>
              <a:rPr lang="en-US" sz="1400" b="0" dirty="0" smtClean="0"/>
              <a:t>1.55 mg/L</a:t>
            </a:r>
            <a:endParaRPr lang="en-US" sz="1400" b="0" dirty="0"/>
          </a:p>
        </p:txBody>
      </p:sp>
      <p:cxnSp>
        <p:nvCxnSpPr>
          <p:cNvPr id="6" name="Straight Arrow Connector 5"/>
          <p:cNvCxnSpPr/>
          <p:nvPr/>
        </p:nvCxnSpPr>
        <p:spPr bwMode="auto">
          <a:xfrm flipH="1">
            <a:off x="6866164" y="3412671"/>
            <a:ext cx="8165" cy="261258"/>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Content Placeholder 2"/>
          <p:cNvSpPr>
            <a:spLocks noGrp="1"/>
          </p:cNvSpPr>
          <p:nvPr>
            <p:ph idx="1"/>
          </p:nvPr>
        </p:nvSpPr>
        <p:spPr/>
        <p:txBody>
          <a:bodyPr/>
          <a:lstStyle/>
          <a:p>
            <a:r>
              <a:rPr lang="en-US" dirty="0"/>
              <a:t>Flocs occupy a few percent of the void volume in a loaded filter</a:t>
            </a:r>
          </a:p>
          <a:p>
            <a:pPr lvl="1"/>
            <a:r>
              <a:rPr lang="en-US" dirty="0"/>
              <a:t>Insufficient floc volume to uniformly decrease void volume and increase fluid velocity, shear, and major losses</a:t>
            </a:r>
          </a:p>
          <a:p>
            <a:r>
              <a:rPr lang="en-US" dirty="0"/>
              <a:t>Head loss is close to linear with time</a:t>
            </a:r>
          </a:p>
          <a:p>
            <a:r>
              <a:rPr lang="en-US" dirty="0"/>
              <a:t>Clean bed filtration models</a:t>
            </a:r>
          </a:p>
          <a:p>
            <a:pPr lvl="1"/>
            <a:r>
              <a:rPr lang="en-US" dirty="0"/>
              <a:t>Removal is primarily due to interception</a:t>
            </a:r>
          </a:p>
          <a:p>
            <a:pPr lvl="1"/>
            <a:r>
              <a:rPr lang="en-US" dirty="0"/>
              <a:t>Sedimentation may be important too</a:t>
            </a:r>
          </a:p>
        </p:txBody>
      </p:sp>
    </p:spTree>
    <p:extLst>
      <p:ext uri="{BB962C8B-B14F-4D97-AF65-F5344CB8AC3E}">
        <p14:creationId xmlns:p14="http://schemas.microsoft.com/office/powerpoint/2010/main" val="167433412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a:t>Interception occurs where streamlines converge</a:t>
            </a:r>
          </a:p>
        </p:txBody>
      </p:sp>
      <p:sp>
        <p:nvSpPr>
          <p:cNvPr id="20" name="Content Placeholder 19"/>
          <p:cNvSpPr>
            <a:spLocks noGrp="1"/>
          </p:cNvSpPr>
          <p:nvPr>
            <p:ph idx="1"/>
          </p:nvPr>
        </p:nvSpPr>
        <p:spPr>
          <a:xfrm>
            <a:off x="5041126" y="1600200"/>
            <a:ext cx="3645673"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a:t>
            </a:r>
            <a:r>
              <a:rPr lang="en-US" dirty="0" smtClean="0"/>
              <a:t>used</a:t>
            </a:r>
          </a:p>
          <a:p>
            <a:r>
              <a:rPr lang="en-US" dirty="0" smtClean="0"/>
              <a:t>No evidence yet of breakthrough happening before max head loss. Thus shallower filters may be possible</a:t>
            </a:r>
            <a:endParaRPr lang="en-US" dirty="0"/>
          </a:p>
          <a:p>
            <a:r>
              <a:rPr lang="en-US" dirty="0" smtClean="0"/>
              <a:t>Big goal is to eliminate slots</a:t>
            </a:r>
            <a:endParaRPr lang="en-US" dirty="0"/>
          </a:p>
          <a:p>
            <a:r>
              <a:rPr lang="en-US" dirty="0"/>
              <a:t>More research required to improve the design</a:t>
            </a: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a:t>
            </a:r>
            <a:endParaRPr lang="en-US" dirty="0"/>
          </a:p>
        </p:txBody>
      </p:sp>
      <p:sp>
        <p:nvSpPr>
          <p:cNvPr id="3" name="Content Placeholder 2"/>
          <p:cNvSpPr>
            <a:spLocks noGrp="1"/>
          </p:cNvSpPr>
          <p:nvPr>
            <p:ph idx="1"/>
          </p:nvPr>
        </p:nvSpPr>
        <p:spPr/>
        <p:txBody>
          <a:bodyPr/>
          <a:lstStyle/>
          <a:p>
            <a:r>
              <a:rPr lang="en-US" dirty="0" smtClean="0"/>
              <a:t>Which particles are easier to capture (big ones or small ones)?</a:t>
            </a:r>
          </a:p>
          <a:p>
            <a:r>
              <a:rPr lang="en-US" dirty="0" smtClean="0"/>
              <a:t>Why does a rapid sand filter improve in performance in the first minutes of operation?</a:t>
            </a:r>
          </a:p>
          <a:p>
            <a:r>
              <a:rPr lang="en-US" dirty="0" smtClean="0"/>
              <a:t>Why is this file called floc filtration?</a:t>
            </a:r>
          </a:p>
          <a:p>
            <a:r>
              <a:rPr lang="en-US" dirty="0" smtClean="0"/>
              <a:t>Why do many water treatment facilities use dual media filtration?</a:t>
            </a:r>
            <a:endParaRPr lang="en-US" dirty="0"/>
          </a:p>
        </p:txBody>
      </p:sp>
    </p:spTree>
    <p:extLst>
      <p:ext uri="{BB962C8B-B14F-4D97-AF65-F5344CB8AC3E}">
        <p14:creationId xmlns:p14="http://schemas.microsoft.com/office/powerpoint/2010/main" val="416488635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Slow Sand Filtration</a:t>
            </a:r>
            <a:endParaRPr lang="en-US"/>
          </a:p>
        </p:txBody>
      </p:sp>
      <p:sp>
        <p:nvSpPr>
          <p:cNvPr id="40963" name="Rectangle 3"/>
          <p:cNvSpPr>
            <a:spLocks noGrp="1" noChangeArrowheads="1"/>
          </p:cNvSpPr>
          <p:nvPr>
            <p:ph idx="1"/>
          </p:nvPr>
        </p:nvSpPr>
        <p:spPr/>
        <p:txBody>
          <a:bodyPr/>
          <a:lstStyle/>
          <a:p>
            <a:r>
              <a:rPr lang="en-US" sz="2800" dirty="0" smtClean="0"/>
              <a:t>First filters to be used on a widespread basis</a:t>
            </a:r>
          </a:p>
          <a:p>
            <a:r>
              <a:rPr lang="en-US" sz="2800" dirty="0" smtClean="0"/>
              <a:t>Fine sand with an effective size of 0.2 mm</a:t>
            </a:r>
          </a:p>
          <a:p>
            <a:r>
              <a:rPr lang="en-US" sz="2800" dirty="0" smtClean="0"/>
              <a:t>Low flow rates (0.03-0.12 mm/s)</a:t>
            </a:r>
          </a:p>
          <a:p>
            <a:r>
              <a:rPr lang="en-US" sz="2800" dirty="0" err="1" smtClean="0"/>
              <a:t>Schmutzdecke</a:t>
            </a:r>
            <a:r>
              <a:rPr lang="en-US" sz="2800" dirty="0" smtClean="0"/>
              <a:t> (_____ ____) forms on top of the filter (surface filtration)</a:t>
            </a:r>
          </a:p>
          <a:p>
            <a:pPr lvl="1"/>
            <a:r>
              <a:rPr lang="en-US" sz="2400" dirty="0" smtClean="0"/>
              <a:t>causes high head loss</a:t>
            </a:r>
          </a:p>
          <a:p>
            <a:pPr lvl="1"/>
            <a:r>
              <a:rPr lang="en-US" sz="2400" dirty="0" smtClean="0"/>
              <a:t>must be removed periodically</a:t>
            </a:r>
          </a:p>
          <a:p>
            <a:r>
              <a:rPr lang="en-US" sz="2800" dirty="0" smtClean="0"/>
              <a:t>Used without coagulation/flocculation!</a:t>
            </a:r>
          </a:p>
          <a:p>
            <a:r>
              <a:rPr lang="en-US" sz="2800" dirty="0" smtClean="0"/>
              <a:t>Turbidity should always be less than 10 NTU with a lower average to prevent rapid clogging</a:t>
            </a:r>
            <a:endParaRPr lang="en-US" sz="2800" dirty="0"/>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a:t>Filters could remove particles more efficiently if the _________ efficiency were increased</a:t>
            </a:r>
          </a:p>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31414" y="3770666"/>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4259616"/>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
        <p:nvSpPr>
          <p:cNvPr id="103430" name="Rectangle 6"/>
          <p:cNvSpPr>
            <a:spLocks noChangeArrowheads="1"/>
          </p:cNvSpPr>
          <p:nvPr/>
        </p:nvSpPr>
        <p:spPr bwMode="auto">
          <a:xfrm>
            <a:off x="3648098" y="2123526"/>
            <a:ext cx="1968500" cy="579437"/>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P spid="103430"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turbid water</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filter</a:t>
            </a:r>
          </a:p>
          <a:p>
            <a:r>
              <a:rPr lang="en-US" sz="1800" dirty="0">
                <a:hlinkClick r:id="rId3"/>
              </a:rPr>
              <a:t>Enhanced Filter Performance by Fluidized-Bed Pretreatment with Al(OH)3(am): Observations and Model Simulation</a:t>
            </a:r>
            <a:r>
              <a:rPr lang="en-US" sz="1800" dirty="0"/>
              <a:t/>
            </a:r>
            <a:br>
              <a:rPr lang="en-US" sz="1800" dirty="0"/>
            </a:br>
            <a:r>
              <a:rPr lang="en-US" sz="1800" dirty="0"/>
              <a:t>Po-</a:t>
            </a:r>
            <a:r>
              <a:rPr lang="en-US" sz="1800" dirty="0" err="1"/>
              <a:t>Hsun</a:t>
            </a:r>
            <a:r>
              <a:rPr lang="en-US" sz="1800" dirty="0"/>
              <a:t> Lin, Leonard W. Lion, and Monroe L. Weber-Shirk.</a:t>
            </a:r>
            <a:br>
              <a:rPr lang="en-US" sz="1800" dirty="0"/>
            </a:br>
            <a:r>
              <a:rPr lang="en-US" sz="1800" dirty="0"/>
              <a:t>Journal of Environmental Engineering 1, 389 (2011).</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a:t>What is the parameter we are interested in measuring? _________________</a:t>
            </a:r>
          </a:p>
          <a:p>
            <a:r>
              <a:rPr lang="en-US" dirty="0"/>
              <a:t>How could we make performance dimensionless? ____________</a:t>
            </a:r>
          </a:p>
          <a:p>
            <a:r>
              <a:rPr lang="en-US" dirty="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dirty="0">
                <a:solidFill>
                  <a:schemeClr val="folHlink"/>
                </a:solidFill>
              </a:rPr>
              <a:t>C/C</a:t>
            </a:r>
            <a:r>
              <a:rPr lang="en-US" sz="2400" b="0" i="1" baseline="-25000" dirty="0">
                <a:solidFill>
                  <a:schemeClr val="folHlink"/>
                </a:solidFill>
              </a:rPr>
              <a:t>0</a:t>
            </a:r>
            <a:r>
              <a:rPr lang="en-US" sz="2400" b="0" i="1" dirty="0">
                <a:solidFill>
                  <a:schemeClr val="folHlink"/>
                </a:solidFill>
              </a:rPr>
              <a:t> or </a:t>
            </a:r>
            <a:r>
              <a:rPr lang="en-US" sz="2400" b="0" i="1" dirty="0" err="1">
                <a:solidFill>
                  <a:schemeClr val="folHlink"/>
                </a:solidFill>
              </a:rPr>
              <a:t>pC</a:t>
            </a:r>
            <a:r>
              <a:rPr lang="en-US" sz="2400" b="0" i="1" dirty="0">
                <a:solidFill>
                  <a:schemeClr val="folHlink"/>
                </a:solidFill>
              </a:rPr>
              <a:t>*</a:t>
            </a:r>
            <a:endParaRPr lang="en-US" sz="2400" b="0" i="1" baseline="-25000" dirty="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a:solidFill>
                  <a:schemeClr val="folHlink"/>
                </a:solidFill>
              </a:rPr>
              <a:t>Sticky? (</a:t>
            </a:r>
            <a:r>
              <a:rPr lang="en-US" sz="2400" b="0" dirty="0">
                <a:solidFill>
                  <a:schemeClr val="folHlink"/>
                </a:solidFill>
                <a:latin typeface="Symbol" pitchFamily="18" charset="2"/>
              </a:rPr>
              <a:t>a</a:t>
            </a:r>
            <a:r>
              <a:rPr lang="en-US" sz="2400" b="0" dirty="0">
                <a:solidFill>
                  <a:schemeClr val="folHlink"/>
                </a:solidFill>
              </a:rPr>
              <a:t> – attachment efficiency)</a:t>
            </a: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1"/>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55"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a:solidFill>
                  <a:schemeClr val="accent4"/>
                </a:solidFill>
              </a:rPr>
              <a:t>Performance = f(forces, geometry)</a:t>
            </a:r>
          </a:p>
        </p:txBody>
      </p:sp>
      <p:sp>
        <p:nvSpPr>
          <p:cNvPr id="23" name="Line 20 2"/>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0.7 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a:t>V</a:t>
            </a:r>
            <a:r>
              <a:rPr lang="en-US" sz="2400" baseline="-25000" dirty="0" err="1"/>
              <a:t>Fi</a:t>
            </a:r>
            <a:r>
              <a:rPr lang="en-US" sz="2400" dirty="0"/>
              <a:t> varies between 0.03 mm/s (SSF) and 2.8 mm/s (RSF)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a:t>Flow through SSF, RSF, and </a:t>
            </a:r>
            <a:r>
              <a:rPr lang="en-US" sz="2800" dirty="0" err="1"/>
              <a:t>StaRS</a:t>
            </a:r>
            <a:r>
              <a:rPr lang="en-US" sz="2800" dirty="0"/>
              <a:t> is laminar during filtration</a:t>
            </a:r>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78000" y="4889088"/>
            <a:ext cx="943238" cy="519619"/>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49976" y="4800706"/>
            <a:ext cx="4187429" cy="694857"/>
          </a:xfrm>
          <a:prstGeom prst="rect">
            <a:avLst/>
          </a:prstGeom>
        </p:spPr>
      </p:pic>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dirty="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dirty="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9" name="Picture 8">
            <a:extLst>
              <a:ext uri="{FF2B5EF4-FFF2-40B4-BE49-F238E27FC236}">
                <a16:creationId xmlns:a16="http://schemas.microsoft.com/office/drawing/2014/main" id="{53AB172A-DF97-44E3-A37D-D88AEA8BC53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3297" y="6008323"/>
            <a:ext cx="388514" cy="346054"/>
          </a:xfrm>
          <a:prstGeom prst="rect">
            <a:avLst/>
          </a:prstGeom>
        </p:spPr>
      </p:pic>
      <p:pic>
        <p:nvPicPr>
          <p:cNvPr id="11" name="Picture 10">
            <a:extLst>
              <a:ext uri="{FF2B5EF4-FFF2-40B4-BE49-F238E27FC236}">
                <a16:creationId xmlns:a16="http://schemas.microsoft.com/office/drawing/2014/main" id="{CF5A46C9-524B-4003-99E8-996ADEA34E4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62400" y="6008324"/>
            <a:ext cx="547728" cy="2928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a:t>Dimensionless Force Ratios</a:t>
            </a:r>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a:t>Reynolds Number</a:t>
            </a:r>
          </a:p>
          <a:p>
            <a:pPr>
              <a:lnSpc>
                <a:spcPct val="150000"/>
              </a:lnSpc>
            </a:pPr>
            <a:r>
              <a:rPr lang="en-US" dirty="0"/>
              <a:t>Froude Number</a:t>
            </a:r>
          </a:p>
          <a:p>
            <a:pPr>
              <a:lnSpc>
                <a:spcPct val="150000"/>
              </a:lnSpc>
            </a:pPr>
            <a:r>
              <a:rPr lang="en-US" dirty="0"/>
              <a:t>Weber Number</a:t>
            </a:r>
          </a:p>
          <a:p>
            <a:pPr>
              <a:lnSpc>
                <a:spcPct val="150000"/>
              </a:lnSpc>
            </a:pPr>
            <a:r>
              <a:rPr lang="en-US" dirty="0"/>
              <a:t>Mach Number</a:t>
            </a:r>
          </a:p>
          <a:p>
            <a:pPr>
              <a:lnSpc>
                <a:spcPct val="150000"/>
              </a:lnSpc>
            </a:pPr>
            <a:r>
              <a:rPr lang="en-US" dirty="0"/>
              <a:t>Pressure/Drag Coefficients</a:t>
            </a:r>
          </a:p>
          <a:p>
            <a:pPr lvl="1">
              <a:lnSpc>
                <a:spcPct val="150000"/>
              </a:lnSpc>
            </a:pPr>
            <a:r>
              <a:rPr lang="en-US" sz="2000" dirty="0"/>
              <a:t>(dependent parameters that we </a:t>
            </a:r>
            <a:br>
              <a:rPr lang="en-US" sz="2000" dirty="0"/>
            </a:br>
            <a:r>
              <a:rPr lang="en-US" sz="2000" dirty="0"/>
              <a:t>measure experimentally)</a:t>
            </a:r>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6" name="Picture 15">
            <a:extLst>
              <a:ext uri="{FF2B5EF4-FFF2-40B4-BE49-F238E27FC236}">
                <a16:creationId xmlns:a16="http://schemas.microsoft.com/office/drawing/2014/main" id="{2546DCC9-6DDC-4231-BF9B-CD3D62FD80F2}"/>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449299"/>
            <a:ext cx="1164800" cy="671087"/>
          </a:xfrm>
          <a:prstGeom prst="rect">
            <a:avLst/>
          </a:prstGeom>
        </p:spPr>
      </p:pic>
      <p:pic>
        <p:nvPicPr>
          <p:cNvPr id="18" name="Picture 17">
            <a:extLst>
              <a:ext uri="{FF2B5EF4-FFF2-40B4-BE49-F238E27FC236}">
                <a16:creationId xmlns:a16="http://schemas.microsoft.com/office/drawing/2014/main" id="{D58A2DC3-8CE0-4629-B188-2E1C8B034CB9}"/>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90" y="1742884"/>
            <a:ext cx="1289143" cy="689371"/>
          </a:xfrm>
          <a:prstGeom prst="rect">
            <a:avLst/>
          </a:prstGeom>
        </p:spPr>
      </p:pic>
      <p:pic>
        <p:nvPicPr>
          <p:cNvPr id="20" name="Picture 19">
            <a:extLst>
              <a:ext uri="{FF2B5EF4-FFF2-40B4-BE49-F238E27FC236}">
                <a16:creationId xmlns:a16="http://schemas.microsoft.com/office/drawing/2014/main" id="{C4C07592-F329-4C0E-AC93-61DD3883846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75644" y="1774883"/>
            <a:ext cx="1111771" cy="625371"/>
          </a:xfrm>
          <a:prstGeom prst="rect">
            <a:avLst/>
          </a:prstGeom>
        </p:spPr>
      </p:pic>
      <p:pic>
        <p:nvPicPr>
          <p:cNvPr id="22" name="Picture 21">
            <a:extLst>
              <a:ext uri="{FF2B5EF4-FFF2-40B4-BE49-F238E27FC236}">
                <a16:creationId xmlns:a16="http://schemas.microsoft.com/office/drawing/2014/main" id="{962CAE06-ACF3-4695-A559-88DC9E22ADD2}"/>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012121" y="2540378"/>
            <a:ext cx="1230629" cy="696686"/>
          </a:xfrm>
          <a:prstGeom prst="rect">
            <a:avLst/>
          </a:prstGeom>
        </p:spPr>
      </p:pic>
      <p:pic>
        <p:nvPicPr>
          <p:cNvPr id="24" name="Picture 23">
            <a:extLst>
              <a:ext uri="{FF2B5EF4-FFF2-40B4-BE49-F238E27FC236}">
                <a16:creationId xmlns:a16="http://schemas.microsoft.com/office/drawing/2014/main" id="{6206272B-1090-4040-9AD0-6325DA42CE1F}"/>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75644" y="2737864"/>
            <a:ext cx="930743" cy="301714"/>
          </a:xfrm>
          <a:prstGeom prst="rect">
            <a:avLst/>
          </a:prstGeom>
        </p:spPr>
      </p:pic>
      <p:pic>
        <p:nvPicPr>
          <p:cNvPr id="26" name="Picture 25">
            <a:extLst>
              <a:ext uri="{FF2B5EF4-FFF2-40B4-BE49-F238E27FC236}">
                <a16:creationId xmlns:a16="http://schemas.microsoft.com/office/drawing/2014/main" id="{CBFDDCB2-7DF4-43F0-94DA-840DB6D38BF2}"/>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008690" y="3426946"/>
            <a:ext cx="1387885" cy="671085"/>
          </a:xfrm>
          <a:prstGeom prst="rect">
            <a:avLst/>
          </a:prstGeom>
        </p:spPr>
      </p:pic>
      <p:pic>
        <p:nvPicPr>
          <p:cNvPr id="28" name="Picture 27">
            <a:extLst>
              <a:ext uri="{FF2B5EF4-FFF2-40B4-BE49-F238E27FC236}">
                <a16:creationId xmlns:a16="http://schemas.microsoft.com/office/drawing/2014/main" id="{EB864780-83F5-4386-99A1-2E1FED9C7466}"/>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175644" y="3589809"/>
            <a:ext cx="923429" cy="546743"/>
          </a:xfrm>
          <a:prstGeom prst="rect">
            <a:avLst/>
          </a:prstGeom>
        </p:spPr>
      </p:pic>
      <p:pic>
        <p:nvPicPr>
          <p:cNvPr id="30" name="Picture 29">
            <a:extLst>
              <a:ext uri="{FF2B5EF4-FFF2-40B4-BE49-F238E27FC236}">
                <a16:creationId xmlns:a16="http://schemas.microsoft.com/office/drawing/2014/main" id="{9087812F-2B5F-42E3-9C30-5959A38C15DE}"/>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008691" y="4326631"/>
            <a:ext cx="1002057" cy="625371"/>
          </a:xfrm>
          <a:prstGeom prst="rect">
            <a:avLst/>
          </a:prstGeom>
        </p:spPr>
      </p:pic>
      <p:pic>
        <p:nvPicPr>
          <p:cNvPr id="32" name="Picture 31">
            <a:extLst>
              <a:ext uri="{FF2B5EF4-FFF2-40B4-BE49-F238E27FC236}">
                <a16:creationId xmlns:a16="http://schemas.microsoft.com/office/drawing/2014/main" id="{55D3A904-C6F2-456A-8967-E7DEF564B1FB}"/>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75644" y="4310220"/>
            <a:ext cx="1274514" cy="671085"/>
          </a:xfrm>
          <a:prstGeom prst="rect">
            <a:avLst/>
          </a:prstGeom>
        </p:spPr>
      </p:pic>
      <p:pic>
        <p:nvPicPr>
          <p:cNvPr id="34" name="Picture 33">
            <a:extLst>
              <a:ext uri="{FF2B5EF4-FFF2-40B4-BE49-F238E27FC236}">
                <a16:creationId xmlns:a16="http://schemas.microsoft.com/office/drawing/2014/main" id="{A6C615BA-5C79-4326-9392-2762A35D910C}"/>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2" y="5203098"/>
            <a:ext cx="1673143" cy="301714"/>
          </a:xfrm>
          <a:prstGeom prst="rect">
            <a:avLst/>
          </a:prstGeom>
        </p:spPr>
      </p:pic>
      <p:pic>
        <p:nvPicPr>
          <p:cNvPr id="36" name="Picture 35">
            <a:extLst>
              <a:ext uri="{FF2B5EF4-FFF2-40B4-BE49-F238E27FC236}">
                <a16:creationId xmlns:a16="http://schemas.microsoft.com/office/drawing/2014/main" id="{DD7DDD61-B6F2-4DC7-8A90-FA830C1E0097}"/>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306526" y="5832328"/>
            <a:ext cx="1701674" cy="643967"/>
          </a:xfrm>
          <a:prstGeom prst="rect">
            <a:avLst/>
          </a:prstGeom>
        </p:spPr>
      </p:pic>
      <p:pic>
        <p:nvPicPr>
          <p:cNvPr id="38" name="Picture 37">
            <a:extLst>
              <a:ext uri="{FF2B5EF4-FFF2-40B4-BE49-F238E27FC236}">
                <a16:creationId xmlns:a16="http://schemas.microsoft.com/office/drawing/2014/main" id="{2B53E70D-0D35-45BA-B8B4-086B41891E46}"/>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6" y="5873286"/>
            <a:ext cx="1456433" cy="625615"/>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Gravity</a:t>
            </a:r>
          </a:p>
        </p:txBody>
      </p:sp>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394115" y="2596495"/>
            <a:ext cx="2198856" cy="609524"/>
          </a:xfrm>
          <a:prstGeom prst="rect">
            <a:avLst/>
          </a:prstGeom>
        </p:spPr>
      </p:pic>
      <p:pic>
        <p:nvPicPr>
          <p:cNvPr id="4" name="Picture 3"/>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39648" y="2603353"/>
            <a:ext cx="926476" cy="598857"/>
          </a:xfrm>
          <a:prstGeom prst="rect">
            <a:avLst/>
          </a:prstGeom>
        </p:spPr>
      </p:pic>
      <p:pic>
        <p:nvPicPr>
          <p:cNvPr id="6" name="Picture 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029543" y="3846638"/>
            <a:ext cx="928000" cy="496762"/>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8477" y="3743019"/>
            <a:ext cx="1211428" cy="704000"/>
          </a:xfrm>
          <a:prstGeom prst="rect">
            <a:avLst/>
          </a:prstGeom>
        </p:spPr>
      </p:pic>
      <p:pic>
        <p:nvPicPr>
          <p:cNvPr id="10" name="Picture 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70525" y="5368132"/>
            <a:ext cx="2477711" cy="666949"/>
          </a:xfrm>
          <a:prstGeom prst="rect">
            <a:avLst/>
          </a:prstGeom>
        </p:spPr>
      </p:pic>
      <p:pic>
        <p:nvPicPr>
          <p:cNvPr id="12" name="Picture 1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592972" y="5383244"/>
            <a:ext cx="2365701" cy="63679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a:t>d</a:t>
            </a:r>
            <a:r>
              <a:rPr lang="en-US" sz="2400" b="0" baseline="-25000" dirty="0"/>
              <a:t>c</a:t>
            </a:r>
            <a:r>
              <a:rPr lang="en-US" sz="2400" b="0" dirty="0"/>
              <a:t> 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60801" y="2650019"/>
            <a:ext cx="2370137" cy="494342"/>
          </a:xfrm>
          <a:prstGeom prst="rect">
            <a:avLst/>
          </a:prstGeom>
        </p:spPr>
      </p:pic>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86477" y="1797456"/>
            <a:ext cx="2840382" cy="627809"/>
          </a:xfrm>
          <a:prstGeom prst="rect">
            <a:avLst/>
          </a:prstGeom>
        </p:spPr>
      </p:pic>
      <p:pic>
        <p:nvPicPr>
          <p:cNvPr id="53" name="Picture 52">
            <a:extLst>
              <a:ext uri="{FF2B5EF4-FFF2-40B4-BE49-F238E27FC236}">
                <a16:creationId xmlns:a16="http://schemas.microsoft.com/office/drawing/2014/main" id="{E66E7C11-2752-4935-8B41-1AD666172E7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1479" y="5680075"/>
            <a:ext cx="1111771" cy="625371"/>
          </a:xfrm>
          <a:prstGeom prst="rect">
            <a:avLst/>
          </a:prstGeom>
        </p:spPr>
      </p:pic>
      <p:pic>
        <p:nvPicPr>
          <p:cNvPr id="6" name="Picture 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68762" y="5680074"/>
            <a:ext cx="2137904"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59"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6"/>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578257" y="5516257"/>
            <a:ext cx="3303618" cy="608000"/>
          </a:xfrm>
          <a:prstGeom prst="rect">
            <a:avLst/>
          </a:prstGeom>
        </p:spPr>
      </p:pic>
      <p:pic>
        <p:nvPicPr>
          <p:cNvPr id="8" name="Picture 7">
            <a:extLst>
              <a:ext uri="{FF2B5EF4-FFF2-40B4-BE49-F238E27FC236}">
                <a16:creationId xmlns:a16="http://schemas.microsoft.com/office/drawing/2014/main" id="{ECFD5E9D-4B24-42E7-ABCD-649C5D362D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3212" y="7161856"/>
            <a:ext cx="964571" cy="559238"/>
          </a:xfrm>
          <a:prstGeom prst="rect">
            <a:avLst/>
          </a:prstGeom>
        </p:spPr>
      </p:pic>
      <p:pic>
        <p:nvPicPr>
          <p:cNvPr id="10" name="Picture 9">
            <a:extLst>
              <a:ext uri="{FF2B5EF4-FFF2-40B4-BE49-F238E27FC236}">
                <a16:creationId xmlns:a16="http://schemas.microsoft.com/office/drawing/2014/main" id="{A939AEC1-92A3-47DF-A4CC-6258250339B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65679" y="7225856"/>
            <a:ext cx="902095" cy="49523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3.7037E-6 L -0.00069 -0.16736 " pathEditMode="relative" rAng="0" ptsTypes="AA">
                                      <p:cBhvr>
                                        <p:cTn id="22" dur="750" fill="hold"/>
                                        <p:tgtEl>
                                          <p:spTgt spid="8"/>
                                        </p:tgtEl>
                                        <p:attrNameLst>
                                          <p:attrName>ppt_x</p:attrName>
                                          <p:attrName>ppt_y</p:attrName>
                                        </p:attrNameLst>
                                      </p:cBhvr>
                                      <p:rCtr x="-35" y="-838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81481E-6 L 1.38889E-6 -0.17476 " pathEditMode="relative" rAng="0" ptsTypes="AA">
                                      <p:cBhvr>
                                        <p:cTn id="26" dur="750" fill="hold"/>
                                        <p:tgtEl>
                                          <p:spTgt spid="10"/>
                                        </p:tgtEl>
                                        <p:attrNameLst>
                                          <p:attrName>ppt_x</p:attrName>
                                          <p:attrName>ppt_y</p:attrName>
                                        </p:attrNameLst>
                                      </p:cBhvr>
                                      <p:rCtr x="0" y="-875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Write the functional relationship</a:t>
            </a:r>
          </a:p>
        </p:txBody>
      </p:sp>
      <p:sp>
        <p:nvSpPr>
          <p:cNvPr id="75781" name="Text Box 5 1"/>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1"/>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2"/>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latin typeface="Symbol" pitchFamily="18" charset="2"/>
              </a:rPr>
              <a:t>a</a:t>
            </a:r>
            <a:r>
              <a:rPr lang="en-US" sz="2000" b="0" dirty="0">
                <a:solidFill>
                  <a:schemeClr val="folHlink"/>
                </a:solidFill>
              </a:rPr>
              <a:t>=Attachment efficiency</a:t>
            </a:r>
          </a:p>
        </p:txBody>
      </p:sp>
      <p:sp>
        <p:nvSpPr>
          <p:cNvPr id="19" name="Line 10 2"/>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91592" y="3255916"/>
            <a:ext cx="3316710" cy="265826"/>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7414" y="4484620"/>
            <a:ext cx="3320891" cy="27555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Filtration Model Limitations</a:t>
            </a:r>
          </a:p>
        </p:txBody>
      </p:sp>
      <p:sp>
        <p:nvSpPr>
          <p:cNvPr id="4" name="Content Placeholder 3"/>
          <p:cNvSpPr>
            <a:spLocks noGrp="1"/>
          </p:cNvSpPr>
          <p:nvPr>
            <p:ph idx="1"/>
          </p:nvPr>
        </p:nvSpPr>
        <p:spPr/>
        <p:txBody>
          <a:bodyPr/>
          <a:lstStyle/>
          <a:p>
            <a:r>
              <a:rPr lang="en-US" sz="2800" dirty="0"/>
              <a:t>Filtration model is really a “clean bed” model</a:t>
            </a:r>
          </a:p>
          <a:p>
            <a:pPr lvl="1"/>
            <a:r>
              <a:rPr lang="en-US" sz="2400" dirty="0"/>
              <a:t>Likely not able to explain performance during a filter run</a:t>
            </a:r>
          </a:p>
          <a:p>
            <a:pPr lvl="1"/>
            <a:r>
              <a:rPr lang="en-US" sz="2400" dirty="0"/>
              <a:t>Doesn’t account for pore filling</a:t>
            </a:r>
          </a:p>
          <a:p>
            <a:r>
              <a:rPr lang="en-US" sz="2800" dirty="0" err="1"/>
              <a:t>pC</a:t>
            </a:r>
            <a:r>
              <a:rPr lang="en-US" sz="2800" dirty="0"/>
              <a:t>* is proportional to depth (not consistent with observations of operating filters)</a:t>
            </a:r>
          </a:p>
          <a:p>
            <a:r>
              <a:rPr lang="en-US" sz="2800" dirty="0" err="1"/>
              <a:t>pC</a:t>
            </a:r>
            <a:r>
              <a:rPr lang="en-US" sz="2800" dirty="0"/>
              <a:t>* is independent of influent particle concentration (not consistent with observations of operating filters)</a:t>
            </a:r>
          </a:p>
          <a:p>
            <a:r>
              <a:rPr lang="en-US" sz="2800" dirty="0"/>
              <a:t>Influent particle size distribution is likely very important and may control </a:t>
            </a:r>
            <a:r>
              <a:rPr lang="en-US" sz="2800" dirty="0" err="1"/>
              <a:t>pC</a:t>
            </a:r>
            <a:r>
              <a:rPr lang="en-US" sz="2800" dirty="0"/>
              <a:t>* for real filters </a:t>
            </a:r>
          </a:p>
        </p:txBody>
      </p:sp>
    </p:spTree>
    <p:extLst>
      <p:ext uri="{BB962C8B-B14F-4D97-AF65-F5344CB8AC3E}">
        <p14:creationId xmlns:p14="http://schemas.microsoft.com/office/powerpoint/2010/main" val="170699537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5" y="1936213"/>
            <a:ext cx="1424762" cy="3931428"/>
          </a:xfrm>
          <a:prstGeom prst="rect">
            <a:avLst/>
          </a:prstGeom>
        </p:spPr>
      </p:pic>
      <p:sp>
        <p:nvSpPr>
          <p:cNvPr id="222210" name="Rectangle 2"/>
          <p:cNvSpPr>
            <a:spLocks noGrp="1" noChangeArrowheads="1"/>
          </p:cNvSpPr>
          <p:nvPr>
            <p:ph type="title"/>
          </p:nvPr>
        </p:nvSpPr>
        <p:spPr/>
        <p:txBody>
          <a:bodyPr/>
          <a:lstStyle/>
          <a:p>
            <a:r>
              <a:rPr lang="en-US" sz="4000" dirty="0"/>
              <a:t>Stacked Rapid Sand Filter predicted performance for biological particle</a:t>
            </a:r>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1"/>
          <p:cNvSpPr>
            <a:spLocks noChangeArrowheads="1"/>
          </p:cNvSpPr>
          <p:nvPr/>
        </p:nvSpPr>
        <p:spPr bwMode="auto">
          <a:xfrm>
            <a:off x="1096328" y="494379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5" cstate="print"/>
          <a:srcRect/>
          <a:stretch>
            <a:fillRect/>
          </a:stretch>
        </p:blipFill>
        <p:spPr bwMode="auto">
          <a:xfrm>
            <a:off x="3430199" y="1539634"/>
            <a:ext cx="5713801" cy="5086350"/>
          </a:xfrm>
          <a:prstGeom prst="rect">
            <a:avLst/>
          </a:prstGeom>
          <a:noFill/>
          <a:ln w="9525">
            <a:noFill/>
            <a:miter lim="800000"/>
            <a:headEnd/>
            <a:tailEnd/>
          </a:ln>
          <a:effectLst/>
        </p:spPr>
      </p:pic>
      <p:sp>
        <p:nvSpPr>
          <p:cNvPr id="9" name="AutoShape 12 2"/>
          <p:cNvSpPr>
            <a:spLocks noChangeArrowheads="1"/>
          </p:cNvSpPr>
          <p:nvPr/>
        </p:nvSpPr>
        <p:spPr bwMode="auto">
          <a:xfrm>
            <a:off x="1019531" y="1843087"/>
            <a:ext cx="1743990" cy="534353"/>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4" y="1936213"/>
            <a:ext cx="1424762" cy="3931428"/>
          </a:xfrm>
          <a:prstGeom prst="rect">
            <a:avLst/>
          </a:prstGeom>
        </p:spPr>
      </p:pic>
      <p:pic>
        <p:nvPicPr>
          <p:cNvPr id="784388" name="Picture 4"/>
          <p:cNvPicPr>
            <a:picLocks noChangeAspect="1" noChangeArrowheads="1"/>
          </p:cNvPicPr>
          <p:nvPr/>
        </p:nvPicPr>
        <p:blipFill>
          <a:blip r:embed="rId5"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a:t>Stacked Rapid Sand Filter predicted performance for inorganic particle</a:t>
            </a:r>
          </a:p>
        </p:txBody>
      </p:sp>
      <p:sp>
        <p:nvSpPr>
          <p:cNvPr id="11" name="AutoShape 12 1"/>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2"/>
          <p:cNvSpPr>
            <a:spLocks noChangeArrowheads="1"/>
          </p:cNvSpPr>
          <p:nvPr/>
        </p:nvSpPr>
        <p:spPr bwMode="auto">
          <a:xfrm>
            <a:off x="1077032" y="1914525"/>
            <a:ext cx="1771650" cy="473075"/>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a:t>What is the density of particles that are being removed in a </a:t>
            </a:r>
            <a:r>
              <a:rPr lang="en-US" sz="2000" b="0" dirty="0" err="1"/>
              <a:t>StaRS</a:t>
            </a:r>
            <a:r>
              <a:rPr lang="en-US" sz="2000" b="0" dirty="0"/>
              <a:t>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and Fractal Flocs predicted performance</a:t>
            </a:r>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a:t>The filtration model combined with the fractal flocculation model suggests that filtration is dominated by interception for all particles sizes for approach velocities above about 1 mm/s. </a:t>
            </a:r>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79"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as Flocculator?</a:t>
            </a:r>
          </a:p>
        </p:txBody>
      </p:sp>
      <p:sp>
        <p:nvSpPr>
          <p:cNvPr id="3" name="Content Placeholder 2"/>
          <p:cNvSpPr>
            <a:spLocks noGrp="1"/>
          </p:cNvSpPr>
          <p:nvPr>
            <p:ph idx="1"/>
          </p:nvPr>
        </p:nvSpPr>
        <p:spPr/>
        <p:txBody>
          <a:bodyPr/>
          <a:lstStyle/>
          <a:p>
            <a:r>
              <a:rPr lang="en-US" dirty="0"/>
              <a:t>Head loss of 40 cm</a:t>
            </a:r>
          </a:p>
          <a:p>
            <a:r>
              <a:rPr lang="en-US" dirty="0"/>
              <a:t>Residence time of 44 s</a:t>
            </a:r>
          </a:p>
          <a:p>
            <a:r>
              <a:rPr lang="en-US" dirty="0" err="1"/>
              <a:t>G</a:t>
            </a:r>
            <a:r>
              <a:rPr lang="en-US" dirty="0" err="1">
                <a:latin typeface="Symbol" pitchFamily="18" charset="2"/>
              </a:rPr>
              <a:t>q</a:t>
            </a:r>
            <a:r>
              <a:rPr lang="en-US" dirty="0"/>
              <a:t> of 13,000!</a:t>
            </a:r>
          </a:p>
          <a:p>
            <a:r>
              <a:rPr lang="en-US" dirty="0"/>
              <a:t>Filter provides one last chance for flocculation especially after head loss increases</a:t>
            </a:r>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51317" y="1691639"/>
            <a:ext cx="1778286" cy="608000"/>
          </a:xfrm>
          <a:prstGeom prst="rect">
            <a:avLst/>
          </a:prstGeom>
        </p:spPr>
      </p:pic>
    </p:spTree>
    <p:extLst>
      <p:ext uri="{BB962C8B-B14F-4D97-AF65-F5344CB8AC3E}">
        <p14:creationId xmlns:p14="http://schemas.microsoft.com/office/powerpoint/2010/main" val="3928871745"/>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particles slip through a small restriction</a:t>
            </a:r>
          </a:p>
        </p:txBody>
      </p:sp>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717" name="Mathcad" r:id="rId4" imgW="4133880" imgH="3095640" progId="Mathcad">
                  <p:link updateAutomatic="1"/>
                </p:oleObj>
              </mc:Choice>
              <mc:Fallback>
                <p:oleObj name="Mathcad" r:id="rId4" imgW="4133880" imgH="3095640" progId="Mathcad">
                  <p:link updateAutomatic="1"/>
                  <p:pic>
                    <p:nvPicPr>
                      <p:cNvPr id="0" name=""/>
                      <p:cNvPicPr/>
                      <p:nvPr/>
                    </p:nvPicPr>
                    <p:blipFill>
                      <a:blip r:embed="rId5"/>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a:latin typeface="+mn-lt"/>
              </a:rPr>
              <a:t>The vast majority of small particles slide right through a constriction</a:t>
            </a: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a:latin typeface="+mn-lt"/>
              </a:rPr>
              <a:t>Constriction diameter</a:t>
            </a:r>
          </a:p>
        </p:txBody>
      </p:sp>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3281" y="1971040"/>
            <a:ext cx="2559999" cy="662857"/>
          </a:xfrm>
          <a:prstGeom prst="rect">
            <a:avLst/>
          </a:prstGeom>
        </p:spPr>
      </p:pic>
    </p:spTree>
    <p:extLst>
      <p:ext uri="{BB962C8B-B14F-4D97-AF65-F5344CB8AC3E}">
        <p14:creationId xmlns:p14="http://schemas.microsoft.com/office/powerpoint/2010/main" val="1102186319"/>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series of restrictions takes a toll on even the small particles</a:t>
            </a:r>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37" name="Mathcad" r:id="rId5" imgW="4162320" imgH="3305160" progId="Mathcad">
                  <p:link updateAutomatic="1"/>
                </p:oleObj>
              </mc:Choice>
              <mc:Fallback>
                <p:oleObj name="Mathcad" r:id="rId5" imgW="4162320" imgH="3305160" progId="Mathcad">
                  <p:link updateAutomatic="1"/>
                  <p:pic>
                    <p:nvPicPr>
                      <p:cNvPr id="0" name=""/>
                      <p:cNvPicPr/>
                      <p:nvPr/>
                    </p:nvPicPr>
                    <p:blipFill>
                      <a:blip r:embed="rId6"/>
                      <a:stretch>
                        <a:fillRect/>
                      </a:stretch>
                    </p:blipFill>
                    <p:spPr>
                      <a:xfrm>
                        <a:off x="3929974" y="2110367"/>
                        <a:ext cx="4162425" cy="3305175"/>
                      </a:xfrm>
                      <a:prstGeom prst="rect">
                        <a:avLst/>
                      </a:prstGeom>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a:latin typeface="+mn-lt"/>
              </a:rPr>
              <a:t>If we assume complete mixing in each pore then the probability of slipping through N pores is</a:t>
            </a: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a:latin typeface="+mn-lt"/>
              </a:rPr>
              <a:t>Number of pores to get 90% removal</a:t>
            </a: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a:latin typeface="+mn-lt"/>
              </a:rPr>
              <a:t>Number of pores to get a target fraction remaining</a:t>
            </a: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a:latin typeface="+mn-lt"/>
              </a:rPr>
              <a:t>How much mixing happens in each pore? Is the outer ring of fluid refreshed?</a:t>
            </a:r>
          </a:p>
        </p:txBody>
      </p:sp>
      <p:pic>
        <p:nvPicPr>
          <p:cNvPr id="3"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838" y="3320175"/>
            <a:ext cx="3311238" cy="664381"/>
          </a:xfrm>
          <a:prstGeom prst="rect">
            <a:avLst/>
          </a:prstGeom>
        </p:spPr>
      </p:pic>
      <p:pic>
        <p:nvPicPr>
          <p:cNvPr id="5" name="Picture 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0364" y="5626762"/>
            <a:ext cx="2687999" cy="789333"/>
          </a:xfrm>
          <a:prstGeom prst="rect">
            <a:avLst/>
          </a:prstGeom>
        </p:spPr>
      </p:pic>
    </p:spTree>
    <p:extLst>
      <p:ext uri="{BB962C8B-B14F-4D97-AF65-F5344CB8AC3E}">
        <p14:creationId xmlns:p14="http://schemas.microsoft.com/office/powerpoint/2010/main" val="2307898818"/>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(or slippery) bad guys sneak through all the security</a:t>
            </a:r>
          </a:p>
        </p:txBody>
      </p:sp>
      <p:sp>
        <p:nvSpPr>
          <p:cNvPr id="3" name="Content Placeholder 2"/>
          <p:cNvSpPr>
            <a:spLocks noGrp="1"/>
          </p:cNvSpPr>
          <p:nvPr>
            <p:ph idx="1"/>
          </p:nvPr>
        </p:nvSpPr>
        <p:spPr/>
        <p:txBody>
          <a:bodyPr/>
          <a:lstStyle/>
          <a:p>
            <a:r>
              <a:rPr lang="en-US" sz="2800" dirty="0"/>
              <a:t>Some small particles escape flocculation, floc blanket, plate settlers, and filter</a:t>
            </a:r>
          </a:p>
          <a:p>
            <a:pPr lvl="1"/>
            <a:r>
              <a:rPr lang="en-US" sz="2400" dirty="0"/>
              <a:t>Because they are small </a:t>
            </a:r>
            <a:r>
              <a:rPr lang="en-US" sz="1800" dirty="0"/>
              <a:t>(not likely because effluent turbidity stayed the same when flow rate was decreased in a filter)</a:t>
            </a:r>
          </a:p>
          <a:p>
            <a:pPr lvl="1"/>
            <a:r>
              <a:rPr lang="en-US" sz="2400" dirty="0"/>
              <a:t>Or because a few particles aren’t coated with nanoparticles (they are slippery)</a:t>
            </a:r>
          </a:p>
          <a:p>
            <a:pPr lvl="2"/>
            <a:r>
              <a:rPr lang="en-US" sz="2000" dirty="0"/>
              <a:t>Because they never got enough nanoparticles of coagulant</a:t>
            </a:r>
          </a:p>
          <a:p>
            <a:pPr lvl="2"/>
            <a:r>
              <a:rPr lang="en-US" sz="2000" dirty="0"/>
              <a:t>Or the nanoparticles were sheared off during </a:t>
            </a:r>
          </a:p>
          <a:p>
            <a:pPr lvl="3"/>
            <a:r>
              <a:rPr lang="en-US" sz="1800" dirty="0"/>
              <a:t>Failed attachments</a:t>
            </a:r>
          </a:p>
          <a:p>
            <a:pPr lvl="3"/>
            <a:r>
              <a:rPr lang="en-US" sz="1800" dirty="0"/>
              <a:t>Breakup</a:t>
            </a:r>
          </a:p>
          <a:p>
            <a:r>
              <a:rPr lang="en-US" sz="2800" dirty="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337.083"/>
  <p:tag name="LATEXADDIN" val="\documentclass{article}&#10;\usepackage{amsmath}&#10;\pagestyle{empty}&#10;\begin{document}&#10;&#10;$$\Pi_{FiBw} = \frac{1 - \phi_{FiSand}}{1 - \phi_{FiSand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0.607"/>
  <p:tag name="LATEXADDIN" val="\documentclass{article}&#10;\usepackage{amsmath}&#10;\usepackage{xcolor}&#10;\pagestyle{empty}&#10;\begin{document}&#10;&#10;\definecolor{Monred}{RGB}{172,0,0}&#10;&#10;$$\frac{20 \, {\rm cm}}{0.2 \, {\rm mm}} 4 \sqrt{2} = 0.5657$$&#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324.334"/>
  <p:tag name="ORIGINALWIDTH" val="2893.888"/>
  <p:tag name="LATEXADDIN" val="\documentclass{article}&#10;\usepackage{amsmath}&#10;\pagestyle{empty}&#10;\begin{document}&#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574.4282"/>
  <p:tag name="LATEXADDIN" val="\documentclass{article}&#10;\usepackage{amsmath}&#10;\pagestyle{empty}&#10;\begin{document}&#10;&#10;$$\rlap{--} V_1 = \frac{P_0 \rlap{--} V_0}{P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pagestyle{empty}&#10;\begin{document}&#10;&#10;$$P_0 = 1 \, {\rm atm}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pagestyle{empty}&#10;\begin{document}&#10;&#10;&#10;$$P_1 = P_{atm} + \rho g H_1$$&#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6.4229"/>
  <p:tag name="LATEXADDIN" val="\documentclass{article}&#10;\usepackage{amsmath}&#10;\pagestyle{empty}&#10;\begin{document}&#10;&#10;$$P \rlap{--} V = n R 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74.9156"/>
  <p:tag name="LATEXADDIN" val="\documentclass{article}&#10;\usepackage{amsmath}&#10;\pagestyle{empty}&#10;\begin{document}&#10;&#10;$$P_0 \rlap{--} V_0 = P_1 \rlap{--} V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1556.805"/>
  <p:tag name="LATEXADDIN" val="\documentclass{article}&#10;\usepackage{amsmath}&#10;\pagestyle{empty}&#10;\begin{document}&#10;&#10;$$H_3 = \frac{\left( H_2 - HL_{Siphon} \right) P_{atm}}{\rho g \left( L2 + H_2 \right) + 2 P_{at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2680.165"/>
  <p:tag name="LATEXADDIN" val="\documentclass{article}&#10;\usepackage{amsmath}&#10;\pagestyle{empty}&#10;\begin{document}&#10;&#10;$$\left( L2 + H_2 \right) = &#10;\frac{P_{atm} \left( 2 H_2 - 2 H_3 - HL_{Siphon} + L2 \right)}{P_{atm} + \rho g H_3}$$&#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383.202"/>
  <p:tag name="LATEXADDIN" val="\documentclass{article}&#10;\usepackage{amsmath}&#10;\pagestyle{empty}&#10;\begin{document}&#10;&#10;$$V_{Bw} = \frac{\phi_{FiSandBw}^3 g D_{60}^2}{36 k \nu \left( 1 - \phi_{FiSandBw}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phi_{FiSandBw} = 1 - \frac{1 - \phi_{FiSand}}{\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1.609"/>
  <p:tag name="LATEXADDIN" val="\documentclass{article}&#10;\usepackage{amsmath}&#10;\pagestyle{empty}&#10;\begin{document}&#10;&#10;$$\left( \Pi_{FiBw} - 1 \right)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682.4147"/>
  <p:tag name="LATEXADDIN" val="\documentclass{article}&#10;\usepackage{amsmath}&#10;\pagestyle{empty}&#10;\begin{document}&#10;&#10;$HL_{SandDirty}$&#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280.465"/>
  <p:tag name="LATEXADDIN" val="\documentclass{article}&#10;\usepackage{amsmath}&#10;\pagestyle{empty}&#10;\begin{document}&#10;&#10;$HL_{BackWashSand} + HL_{Trunk} + HL_{Orifice}$&#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11.4361"/>
  <p:tag name="LATEXADDIN" val="\documentclass{article}&#10;\usepackage{amsmath}&#10;\pagestyle{empty}&#10;\begin{document}&#10;$ HL_{Siph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99.063"/>
  <p:tag name="LATEXADDIN" val="\documentclass{article}&#10;\usepackage{amsmath}&#10;\pagestyle{empty}&#10;\begin{document}&#10;&#10;$HL_{SandClean}+ HL_{Plumbing}$&#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64.192"/>
  <p:tag name="LATEXADDIN" val="\documentclass{article}&#10;\usepackage{amsmath}&#10;\pagestyle{empty}&#10;\begin{document}&#10;&#10;$${\rm Re} = \frac{V l}{\n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41.9572"/>
  <p:tag name="ORIGINALWIDTH" val="2060.742"/>
  <p:tag name="LATEXADDIN" val="\documentclass{article}&#10;\usepackage{amsmath}&#10;\pagestyle{empty}&#10;\begin{document}&#10;&#10;$${\rm Re} = \frac{\left( 2.8 \cdot 10^{- 3} {\rm \frac{m}{s}} \right)&#10;\left( 0.7 \cdot 10^{- 3} \, {\rm m} \right)}&#10;{\left( 10^{- 6} {\rm \frac{m^2}{s}} \right)} = 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37.2328"/>
  <p:tag name="LATEXADDIN" val="\documentclass{article}&#10;\usepackage{amsmath}&#10;\usepackage{xcolor}&#10;\pagestyle{empty}&#10;\begin{document}&#10;&#10;\definecolor{Monred}{RGB}{172,0,0}&#10;&#10;$${\rm \Pi_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rm \Pi_{Br}}$$&#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7.6903"/>
  <p:tag name="LATEXADDIN" val="\documentclass{article}&#10;\usepackage{amsmath}&#10;\pagestyle{empty}&#10;\begin{document}&#10;&#10;$${\rm f}_i = \rho \frac{V^2}{l} $$&#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528.684"/>
  <p:tag name="LATEXADDIN" val="\documentclass{article}&#10;\usepackage{amsmath}&#10;\pagestyle{empty}&#10;\begin{document}&#10;&#10;$${\rm Re} = \frac{\rho V l}{\mu}$$&#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04.6869"/>
  <p:tag name="LATEXADDIN" val="\documentclass{article}&#10;\usepackage{amsmath}&#10;\pagestyle{empty}&#10;\begin{document}&#10;&#10;$${\rm Fr} = \frac{V}{\sqrt{g l}}$$&#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1.7023"/>
  <p:tag name="LATEXADDIN" val="\documentclass{article}&#10;\usepackage{amsmath}&#10;\pagestyle{empty}&#10;\begin{document}&#10;&#10;$${\rm f}_g = \rho g$$&#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69.1788"/>
  <p:tag name="LATEXADDIN" val="\documentclass{article}&#10;\usepackage{amsmath}&#10;\pagestyle{empty}&#10;\begin{document}&#10;&#10;$$W = \frac{V^2 l \rho}{\sigma}$$&#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78.7027"/>
  <p:tag name="LATEXADDIN" val="\documentclass{article}&#10;\usepackage{amsmath}&#10;\pagestyle{empty}&#10;\begin{document}&#10;&#10;$${\rm f}_\sigma = \frac{\sigma}{l^2}$$&#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10.9487"/>
  <p:tag name="LATEXADDIN" val="\documentclass{article}&#10;\usepackage{amsmath}&#10;\pagestyle{empty}&#10;\begin{document}&#10;&#10;$$M = \frac{V}{c}$$&#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22.6846"/>
  <p:tag name="LATEXADDIN" val="\documentclass{article}&#10;\usepackage{amsmath}&#10;\pagestyle{empty}&#10;\begin{document}&#10;&#10;$${\rm f}_{E_v} = \frac{\rho c^2}{l}$$&#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86.1642"/>
  <p:tag name="LATEXADDIN" val="\documentclass{article}&#10;\usepackage{amsmath}&#10;\pagestyle{empty}&#10;\begin{document}&#10;&#10;$$\left( \Delta p + \rho g \Delta z \right)$$&#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764.9044"/>
  <p:tag name="LATEXADDIN" val="\documentclass{article}&#10;\usepackage{amsmath}&#10;\pagestyle{empty}&#10;\begin{document}&#10;&#10;$${\rm C}_p = \frac{- 2 \left( \Delta p \right)}{\rho V^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54.6682"/>
  <p:tag name="LATEXADDIN" val="\documentclass{article}&#10;\usepackage{amsmath}&#10;\pagestyle{empty}&#10;\begin{document}&#10;&#10;$${\rm C}_d = \frac{2 {\rm Drag}}{\rho V^2 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3542.557"/>
  <p:tag name="LATEXADDIN" val="\documentclass{article}&#10;\usepackage{amsmath}&#10;\pagestyle{empty}&#10;\begin{document}&#10;&#10;$$\phi_{FiSandBw} = &#10;\frac{\phi_{FiSand} H_{FiSand} A_{Fi} + \left( H_{FiSandBw} - H_{FiSand} \right) A_{Fi}}&#10;{H_{FiSandBw} A_{Fi}}$$&#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82.115"/>
  <p:tag name="LATEXADDIN" val="\documentclass{article}&#10;\usepackage{amsmath}&#10;\pagestyle{empty}&#10;\begin{document}&#10;&#10;$$v_{\rm g} = \frac{\left( \rho_p - \rho_w \right) g D_P^2}{18 \m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455.943"/>
  <p:tag name="LATEXADDIN" val="\documentclass{article}&#10;\usepackage{amsmath}&#10;\pagestyle{empty}&#10;\begin{document}&#10;&#10;$$\Pi_{\rm g} = \frac{f_g}{f_\m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56.6929"/>
  <p:tag name="LATEXADDIN" val="\documentclass{article}&#10;\usepackage{amsmath}&#10;\pagestyle{empty}&#10;\begin{document}&#10;&#10;$$\Pi_{\rm g} = \frac{v_g}{V_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596.1754"/>
  <p:tag name="LATEXADDIN" val="\documentclass{article}&#10;\usepackage{amsmath}&#10;\pagestyle{empty}&#10;\begin{document}&#10;&#10;$$\Pi_{\rm g} = \frac{\Delta \rho g}{\mu \frac{V_{Fi}}{D_P^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114.361"/>
  <p:tag name="LATEXADDIN" val="\documentclass{article}&#10;\usepackage{amsmath}&#10;\pagestyle{empty}&#10;\begin{document}&#10;&#10;$$\Pi_{\rm g} = \frac{\left( \rho_p - \rho_w \right) g D_P^2}{18 \mu V_{F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114.361"/>
  <p:tag name="LATEXADDIN" val="\documentclass{article}&#10;\usepackage{amsmath}&#10;\pagestyle{empty}&#10;\begin{document}&#10;&#10;$$\Pi_{\rm g} = \frac{\left( \rho_p - \rho_w \right) g D_P^2}{\mu V_{F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312.336"/>
  <p:tag name="LATEXADDIN" val="\documentclass{article}&#10;\usepackage{amsmath}&#10;\pagestyle{empty}&#10;\begin{document}&#10;&#10;$$v_{Diffusion} \propto \frac{D_{Molecular}}{d_c}$$&#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397.825"/>
  <p:tag name="LATEXADDIN" val="\documentclass{article}&#10;\usepackage{amsmath}&#10;\pagestyle{empty}&#10;\begin{document}&#10;&#10;$$D_{Molecular} = \frac{k_B T}{3 \pi \mu d_p} \left[ \frac{L^2}{T}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52.119"/>
  <p:tag name="LATEXADDIN" val="\documentclass{article}&#10;\usepackage{amsmath}&#10;\pagestyle{empty}&#10;\begin{document}&#10;&#10;$$\Pi_{\rm Br} = \frac{k_B T}{3 \pi \mu d_P V_{Fi} d_c}$$&#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25.797"/>
  <p:tag name="LATEXADDIN" val="\documentclass{article}&#10;\usepackage{amsmath}&#10;\pagestyle{empty}&#10;\begin{document}&#10;&#10;$$\Pi_z (z,d_c) = \frac{3 (1 - \phi_{Por})}{2 \ln(10)} \left( \frac{z}{d_c}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4.6906"/>
  <p:tag name="LATEXADDIN" val="\documentclass{article}&#10;\usepackage{amsmath}&#10;\usepackage{xcolor}&#10;\pagestyle{empty}&#10;\begin{document}&#10;&#10;\definecolor{Monred}{RGB}{172,0,0}&#10;&#10;$$\textcolor{Monred}{&#10;  \Pi_R = \frac{d_p}{d_c}&#10;}$$&#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443.9445"/>
  <p:tag name="LATEXADDIN" val="\documentclass{article}&#10;\usepackage{amsmath}&#10;\usepackage{xcolor}&#10;\pagestyle{empty}&#10;\begin{document}&#10;&#10;\definecolor{Monred}{RGB}{172,0,0}&#10;&#10;$$\textcolor{Monred}{&#10;  \Pi_z = \frac{z}{d_c}&#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628.047"/>
  <p:tag name="LATEXADDIN" val="\documentclass{article}&#10;\usepackage{amsmath}&#10;\pagestyle{empty}&#10;\begin{document}&#10;&#10;$$pC^\ast = \alpha f \left( \Pi_R, \Pi_z, \phi, \Pi_{\rm g}, \Pi_{\rm Br}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572.553"/>
  <p:tag name="LATEXADDIN" val="\documentclass{article}&#10;\usepackage{amsmath}&#10;\pagestyle{empty}&#10;\begin{document}&#10;&#10;$$pC^\ast = \alpha \Pi_z f \left( \Pi_R, \phi, \Pi_{\rm g}, \Pi_{\rm Br}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pagestyle{empty}&#10;\begin{document}&#10;&#10;$$\begin{array}{l}&#10;\rho_p = 1040 \, {\rm \frac{kg}{m^3}}&#10;\\ \\&#10;V_a = 1.8 \, {\rm \frac{mm}{s}}&#10;\\ \\&#10;T = 293 {\rm K}&#10;\\ \\&#10;z = 20 {\rm cm}&#10;\\ \\&#10;d_c = 0.5 {\rm mm}&#10;\\ \\&#10;\alpha = 1&#10;\\ \\&#10;\phi = 0.4&#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pagestyle{empty}&#10;\begin{document}&#10;&#10;$$\begin{array}{l}&#10;\rho_p = 2650 \, {\rm \frac{kg}{m^3}}&#10;\\ \\&#10;V_a = 1.8 \, {\rm \frac{mm}{s}}&#10;\\ \\&#10;T = 293 {\rm K}&#10;\\ \\&#10;z = 20 {\rm cm}&#10;\\ \\&#10;d_c = 0.5 {\rm mm}&#10;\\ \\&#10;\alpha = 1&#10;\\ \\&#10;\phi = 0.4&#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259.843"/>
  <p:tag name="LATEXADDIN" val="\documentclass{article}&#10;\usepackage{amsmath}&#10;\pagestyle{empty}&#10;\begin{document}&#10;&#10;$$C_{Pore}^\ast = \left( \frac{D_C - D_P}{D_C} \right)^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10;$$\phi_{FiSandBw} = 1 - \frac{1 - \phi_{FiSand}}{\Pi_{FiBw}}$$&#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29.546"/>
  <p:tag name="LATEXADDIN" val="\documentclass{article}&#10;\usepackage{amsmath}&#10;\pagestyle{empty}&#10;\begin{document}&#10;&#10;$$C_{Filter}^\ast = \left( \frac{D_C - D_P}{D_C} \right)^{2 N_{Pores}}$$&#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322.835"/>
  <p:tag name="LATEXADDIN" val="\documentclass{article}&#10;\usepackage{amsmath}&#10;\pagestyle{empty}&#10;\begin{document}&#10;&#10;&#10;$$N_{Pores} = \frac{\ln(C_{Filter}^\ast)}{2 \ln\left( \frac{D_C - D_P}{D_C} \right)}$$&#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4.1395"/>
  <p:tag name="LATEXADDIN" val="\documentclass{article}&#10;\usepackage{amsmath}&#10;\pagestyle{empty}&#10;\begin{document}&#10;&#10;$$pC_i^\ast = \alpha \Pi_z f( d_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2.8834"/>
  <p:tag name="LATEXADDIN" val="\documentclass{article}&#10;\usepackage{amsmath}&#10;\pagestyle{empty}&#10;\begin{document}&#10;&#10;$$C_i = C_{0_i} \cdot 10^{- pC_i^\as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174.353"/>
  <p:tag name="LATEXADDIN" val="\documentclass{article}&#10;\usepackage{amsmath}&#10;\pagestyle{empty}&#10;\begin{document}&#10;&#10;$$C_i = C_{0_i} \cdot 10^{- \alpha \Pi_z f( d_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65.092"/>
  <p:tag name="LATEXADDIN" val="\documentclass{article}&#10;\usepackage{amsmath}&#10;\pagestyle{empty}&#10;\begin{document}&#10;&#10;$$pC^\ast = - \log &#10;\left( \frac{\sum \limits_{i = 0}^n {C_i} }{\sum \limits_{i = 0}^n {C_{0_i}} }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40.4574"/>
  <p:tag name="ORIGINALWIDTH" val="1281.59"/>
  <p:tag name="LATEXADDIN" val="\documentclass{article}&#10;\usepackage{amsmath}&#10;\pagestyle{empty}&#10;\begin{document}&#10;&#10;$$C_{Pore}^\ast = \frac{\frac{\pi}{4} \left( D_C - D_P \right)^2}{\frac{\pi}{4} D_C^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259.843"/>
  <p:tag name="LATEXADDIN" val="\documentclass{article}&#10;\usepackage{amsmath}&#10;\pagestyle{empty}&#10;\begin{document}&#10;&#10;$$C_{Pore}^\ast = \left( \frac{D_C - D_P}{D_C} \right)^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769.029"/>
  <p:tag name="LATEXADDIN" val="\documentclass{article}&#10;\usepackage{amsmath}&#10;\usepackage{xcolor}&#10;\pagestyle{empty}&#10;\begin{document}&#10;&#10;\definecolor{Monred}{RGB}{172,0,0}&#10;&#10;$$\frac{\frac{\pi}{4} D_C^2 - \frac{\pi}{4} \left( D_C^2 - 2 D_C D_P + D_P^2 \right)}{\frac{\pi}{4} D_C^2}$$&#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806.524"/>
  <p:tag name="ORIGINALWIDTH" val="800.15"/>
  <p:tag name="LATEXADDIN" val="\documentclass{article}&#10;\usepackage{amsmath}&#10;\pagestyle{empty}&#10;\begin{document}&#10;&#10;$$\begin{array}{l}&#10;h_{\rm f} = \frac{32 \mu \theta V^2}{\rho g D^2}&#10;\\ \\&#10;\bar \varepsilon = \frac{g h_f}{\theta}&#10;\\ \\&#10;G_{CS} = \sqrt{ \frac{\bar \varepsilon}{\nu} } &#10;\\ \\&#10;\theta = \frac{L}{V}&#10;\\ \\&#10;G_{CS} = 4 \sqrt 2 \frac{V}{D}&#10;\\ \\&#10;G_{CS} \theta  = 4 \sqrt 2 \frac{L}{D}&#10;\end{array}$$&#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109620</TotalTime>
  <Words>5636</Words>
  <Application>Microsoft Office PowerPoint</Application>
  <PresentationFormat>On-screen Show (4:3)</PresentationFormat>
  <Paragraphs>861</Paragraphs>
  <Slides>111</Slides>
  <Notes>63</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2</vt:i4>
      </vt:variant>
      <vt:variant>
        <vt:lpstr>Slide Titles</vt:lpstr>
      </vt:variant>
      <vt:variant>
        <vt:i4>111</vt:i4>
      </vt:variant>
    </vt:vector>
  </HeadingPairs>
  <TitlesOfParts>
    <vt:vector size="132" baseType="lpstr">
      <vt:lpstr>Candara</vt:lpstr>
      <vt:lpstr>Times New Roman</vt:lpstr>
      <vt:lpstr>Wingdings</vt:lpstr>
      <vt:lpstr>Symbol</vt:lpstr>
      <vt:lpstr>Calibri</vt:lpstr>
      <vt:lpstr>Cambria Math</vt:lpstr>
      <vt:lpstr>Arial</vt:lpstr>
      <vt:lpstr>Book Antiqua</vt:lpstr>
      <vt:lpstr>Helvetica</vt:lpstr>
      <vt:lpstr>Century Gothic</vt:lpstr>
      <vt:lpstr>Monotype Sorts</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Photo Editor Photo</vt:lpstr>
      <vt:lpstr>Equation</vt:lpstr>
      <vt:lpstr>Filtration Theory</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San Matías Performance</vt:lpstr>
      <vt:lpstr>PowerPoint Presentation</vt:lpstr>
      <vt:lpstr>Active filtration zone slowly moves down through the filter</vt:lpstr>
      <vt:lpstr>Active Filtration zone</vt:lpstr>
      <vt:lpstr>Head loss in Filters is close to linear before breakthrough</vt:lpstr>
      <vt:lpstr>Head loss and fraction loaded are increasing linearly together</vt:lpstr>
      <vt:lpstr>Head loss in filters is close to linear before breakthrough</vt:lpstr>
      <vt:lpstr>What do we know?</vt:lpstr>
      <vt:lpstr>Interception occurs where streamlines converge</vt:lpstr>
      <vt:lpstr>StaRS Optimization</vt:lpstr>
      <vt:lpstr>Reflections</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mw24</cp:lastModifiedBy>
  <cp:revision>5788</cp:revision>
  <cp:lastPrinted>2014-11-08T19:01:33Z</cp:lastPrinted>
  <dcterms:created xsi:type="dcterms:W3CDTF">2004-05-06T14:53:47Z</dcterms:created>
  <dcterms:modified xsi:type="dcterms:W3CDTF">2019-11-04T17:05:25Z</dcterms:modified>
</cp:coreProperties>
</file>